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embeddedFontLst>
    <p:embeddedFont>
      <p:font typeface="Amatic SC" panose="020B0604020202020204" charset="-79"/>
      <p:regular r:id="rId48"/>
      <p:bold r:id="rId49"/>
    </p:embeddedFont>
    <p:embeddedFont>
      <p:font typeface="Calibri" panose="020F0502020204030204" pitchFamily="34" charset="0"/>
      <p:regular r:id="rId50"/>
      <p:bold r:id="rId51"/>
      <p:italic r:id="rId52"/>
      <p:boldItalic r:id="rId53"/>
    </p:embeddedFont>
    <p:embeddedFont>
      <p:font typeface="Comic Sans MS" panose="030F0702030302020204" pitchFamily="66" charset="0"/>
      <p:regular r:id="rId54"/>
      <p:bold r:id="rId55"/>
      <p:italic r:id="rId56"/>
      <p:boldItalic r:id="rId57"/>
    </p:embeddedFont>
    <p:embeddedFont>
      <p:font typeface="Georgia" panose="02040502050405020303" pitchFamily="18" charset="0"/>
      <p:regular r:id="rId58"/>
      <p:bold r:id="rId59"/>
      <p:italic r:id="rId60"/>
      <p:boldItalic r:id="rId61"/>
    </p:embeddedFont>
    <p:embeddedFont>
      <p:font typeface="Nunito" panose="020B0604020202020204" charset="0"/>
      <p:regular r:id="rId62"/>
      <p:bold r:id="rId63"/>
      <p:italic r:id="rId64"/>
      <p:boldItalic r:id="rId65"/>
    </p:embeddedFont>
    <p:embeddedFont>
      <p:font typeface="Roboto"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5" autoAdjust="0"/>
    <p:restoredTop sz="94660"/>
  </p:normalViewPr>
  <p:slideViewPr>
    <p:cSldViewPr snapToGrid="0" showGuides="1">
      <p:cViewPr varScale="1">
        <p:scale>
          <a:sx n="145" d="100"/>
          <a:sy n="145" d="100"/>
        </p:scale>
        <p:origin x="876"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dd05aa62a0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dd05aa62a0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dd05aa62a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dd05aa62a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d7f9bb538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d7f9bb538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dd05aa62a0_2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dd05aa62a0_2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7f9bb538a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7f9bb538a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461c53339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461c53339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61c53339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61c53339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d7f9bb538a_2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d7f9bb538a_2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47ff4306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47ff4306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29e603d1c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29e603d1c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56cd84c6c5_1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56cd84c6c5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48bb603c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48bb603c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47ff430697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47ff430697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47ff430697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47ff430697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47ff430697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47ff430697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47ff430697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47ff430697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47ff430697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47ff430697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1bf79e472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1bf79e472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47ff430697_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47ff430697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1bf79e472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1bf79e472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47ff430697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47ff430697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3d51389e3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3d51389e3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47ff430697_3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47ff430697_3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1bf79e4720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1bf79e472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47ff430697_3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47ff430697_3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481af556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481af556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47ff430697_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47ff430697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29d82aba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29d82aba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3cb6d4cf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3cb6d4cf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465afeb48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465afeb48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461c53339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461c53339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47ff430697_3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47ff430697_3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bf79e47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bf79e47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47ff430697_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47ff430697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461c53339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461c53339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1391" algn="l" rtl="0">
              <a:lnSpc>
                <a:spcPct val="95000"/>
              </a:lnSpc>
              <a:spcBef>
                <a:spcPts val="0"/>
              </a:spcBef>
              <a:spcAft>
                <a:spcPts val="0"/>
              </a:spcAft>
              <a:buClr>
                <a:srgbClr val="233A44"/>
              </a:buClr>
              <a:buSzPts val="1776"/>
              <a:buFont typeface="Calibri"/>
              <a:buChar char="●"/>
            </a:pPr>
            <a:r>
              <a:rPr lang="en" sz="1776">
                <a:solidFill>
                  <a:srgbClr val="233A44"/>
                </a:solidFill>
                <a:latin typeface="Calibri"/>
                <a:ea typeface="Calibri"/>
                <a:cs typeface="Calibri"/>
                <a:sym typeface="Calibri"/>
              </a:rPr>
              <a:t>Student and parent/caregiver input should be obtained throughout meeting</a:t>
            </a:r>
            <a:endParaRPr sz="1776">
              <a:solidFill>
                <a:srgbClr val="233A44"/>
              </a:solidFill>
              <a:latin typeface="Calibri"/>
              <a:ea typeface="Calibri"/>
              <a:cs typeface="Calibri"/>
              <a:sym typeface="Calibri"/>
            </a:endParaRPr>
          </a:p>
          <a:p>
            <a:pPr marL="457200" lvl="0" indent="-341391" algn="l" rtl="0">
              <a:lnSpc>
                <a:spcPct val="95000"/>
              </a:lnSpc>
              <a:spcBef>
                <a:spcPts val="0"/>
              </a:spcBef>
              <a:spcAft>
                <a:spcPts val="0"/>
              </a:spcAft>
              <a:buClr>
                <a:srgbClr val="233A44"/>
              </a:buClr>
              <a:buSzPts val="1776"/>
              <a:buFont typeface="Calibri"/>
              <a:buChar char="●"/>
            </a:pPr>
            <a:r>
              <a:rPr lang="en" sz="1776">
                <a:solidFill>
                  <a:srgbClr val="233A44"/>
                </a:solidFill>
                <a:latin typeface="Calibri"/>
                <a:ea typeface="Calibri"/>
                <a:cs typeface="Calibri"/>
                <a:sym typeface="Calibri"/>
              </a:rPr>
              <a:t>Only the minimum necessary information should be shared/explored (i.e., all of the details of the hospitalization should </a:t>
            </a:r>
            <a:r>
              <a:rPr lang="en" sz="1776" b="1" u="sng">
                <a:solidFill>
                  <a:srgbClr val="233A44"/>
                </a:solidFill>
                <a:latin typeface="Calibri"/>
                <a:ea typeface="Calibri"/>
                <a:cs typeface="Calibri"/>
                <a:sym typeface="Calibri"/>
              </a:rPr>
              <a:t>not </a:t>
            </a:r>
            <a:r>
              <a:rPr lang="en" sz="1776">
                <a:solidFill>
                  <a:srgbClr val="233A44"/>
                </a:solidFill>
                <a:latin typeface="Calibri"/>
                <a:ea typeface="Calibri"/>
                <a:cs typeface="Calibri"/>
                <a:sym typeface="Calibri"/>
              </a:rPr>
              <a:t>be discussed) </a:t>
            </a:r>
            <a:endParaRPr sz="1776">
              <a:solidFill>
                <a:srgbClr val="233A44"/>
              </a:solidFill>
              <a:latin typeface="Calibri"/>
              <a:ea typeface="Calibri"/>
              <a:cs typeface="Calibri"/>
              <a:sym typeface="Calibri"/>
            </a:endParaRPr>
          </a:p>
          <a:p>
            <a:pPr marL="457200" lvl="0" indent="-341391" algn="l" rtl="0">
              <a:lnSpc>
                <a:spcPct val="95000"/>
              </a:lnSpc>
              <a:spcBef>
                <a:spcPts val="0"/>
              </a:spcBef>
              <a:spcAft>
                <a:spcPts val="0"/>
              </a:spcAft>
              <a:buClr>
                <a:srgbClr val="233A44"/>
              </a:buClr>
              <a:buSzPts val="1776"/>
              <a:buFont typeface="Calibri"/>
              <a:buChar char="●"/>
            </a:pPr>
            <a:r>
              <a:rPr lang="en" sz="1776">
                <a:solidFill>
                  <a:srgbClr val="233A44"/>
                </a:solidFill>
                <a:latin typeface="Calibri"/>
                <a:ea typeface="Calibri"/>
                <a:cs typeface="Calibri"/>
                <a:sym typeface="Calibri"/>
              </a:rPr>
              <a:t>Internal and external supports should be reviewed and coordinated</a:t>
            </a:r>
            <a:endParaRPr sz="1776">
              <a:solidFill>
                <a:srgbClr val="233A44"/>
              </a:solidFill>
              <a:latin typeface="Calibri"/>
              <a:ea typeface="Calibri"/>
              <a:cs typeface="Calibri"/>
              <a:sym typeface="Calibri"/>
            </a:endParaRPr>
          </a:p>
          <a:p>
            <a:pPr marL="457200" lvl="0" indent="-341391" algn="l" rtl="0">
              <a:lnSpc>
                <a:spcPct val="95000"/>
              </a:lnSpc>
              <a:spcBef>
                <a:spcPts val="0"/>
              </a:spcBef>
              <a:spcAft>
                <a:spcPts val="0"/>
              </a:spcAft>
              <a:buClr>
                <a:srgbClr val="233A44"/>
              </a:buClr>
              <a:buSzPts val="1776"/>
              <a:buFont typeface="Calibri"/>
              <a:buChar char="●"/>
            </a:pPr>
            <a:r>
              <a:rPr lang="en" sz="1776">
                <a:solidFill>
                  <a:srgbClr val="233A44"/>
                </a:solidFill>
                <a:latin typeface="Calibri"/>
                <a:ea typeface="Calibri"/>
                <a:cs typeface="Calibri"/>
                <a:sym typeface="Calibri"/>
              </a:rPr>
              <a:t>Who will be assigned to follow-up with student more regularly until next follow-up meeting is scheduled? How often will that student be check-in on? (i.e., weekly, bi-weekly, etc.)</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49cf3bfac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49cf3bfac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5af936ac1b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5af936ac1b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47ff430697_4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47ff430697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47ff430697_3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47ff430697_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7f9bb538a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d7f9bb538a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47e72b3f0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47e72b3f0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7f9bb538a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7f9bb538a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dcccf2ceca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dcccf2ceca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4"/>
        <p:cNvGrpSpPr/>
        <p:nvPr/>
      </p:nvGrpSpPr>
      <p:grpSpPr>
        <a:xfrm>
          <a:off x="0" y="0"/>
          <a:ext cx="0" cy="0"/>
          <a:chOff x="0" y="0"/>
          <a:chExt cx="0" cy="0"/>
        </a:xfrm>
      </p:grpSpPr>
      <p:sp>
        <p:nvSpPr>
          <p:cNvPr id="125" name="Google Shape;125;p1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3"/>
          <p:cNvSpPr txBox="1">
            <a:spLocks noGrp="1"/>
          </p:cNvSpPr>
          <p:nvPr>
            <p:ph type="ctrTitle"/>
          </p:nvPr>
        </p:nvSpPr>
        <p:spPr>
          <a:xfrm>
            <a:off x="1773500" y="1980025"/>
            <a:ext cx="5597100" cy="6711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7" name="Google Shape;127;p13"/>
          <p:cNvSpPr txBox="1">
            <a:spLocks noGrp="1"/>
          </p:cNvSpPr>
          <p:nvPr>
            <p:ph type="subTitle" idx="1"/>
          </p:nvPr>
        </p:nvSpPr>
        <p:spPr>
          <a:xfrm>
            <a:off x="1773500" y="2664426"/>
            <a:ext cx="5597100" cy="386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2"/>
              </a:buClr>
              <a:buSzPts val="1300"/>
              <a:buNone/>
              <a:defRPr>
                <a:solidFill>
                  <a:schemeClr val="accent2"/>
                </a:solidFill>
              </a:defRPr>
            </a:lvl1pPr>
            <a:lvl2pPr lvl="1" algn="ctr" rtl="0">
              <a:spcBef>
                <a:spcPts val="0"/>
              </a:spcBef>
              <a:spcAft>
                <a:spcPts val="0"/>
              </a:spcAft>
              <a:buClr>
                <a:schemeClr val="accent2"/>
              </a:buClr>
              <a:buSzPts val="3000"/>
              <a:buNone/>
              <a:defRPr sz="3000">
                <a:solidFill>
                  <a:schemeClr val="accent2"/>
                </a:solidFill>
              </a:defRPr>
            </a:lvl2pPr>
            <a:lvl3pPr lvl="2" algn="ctr" rtl="0">
              <a:spcBef>
                <a:spcPts val="0"/>
              </a:spcBef>
              <a:spcAft>
                <a:spcPts val="0"/>
              </a:spcAft>
              <a:buClr>
                <a:schemeClr val="accent2"/>
              </a:buClr>
              <a:buSzPts val="3000"/>
              <a:buNone/>
              <a:defRPr sz="3000">
                <a:solidFill>
                  <a:schemeClr val="accent2"/>
                </a:solidFill>
              </a:defRPr>
            </a:lvl3pPr>
            <a:lvl4pPr lvl="3" algn="ctr" rtl="0">
              <a:spcBef>
                <a:spcPts val="0"/>
              </a:spcBef>
              <a:spcAft>
                <a:spcPts val="0"/>
              </a:spcAft>
              <a:buClr>
                <a:schemeClr val="accent2"/>
              </a:buClr>
              <a:buSzPts val="3000"/>
              <a:buNone/>
              <a:defRPr sz="3000">
                <a:solidFill>
                  <a:schemeClr val="accent2"/>
                </a:solidFill>
              </a:defRPr>
            </a:lvl4pPr>
            <a:lvl5pPr lvl="4" algn="ctr" rtl="0">
              <a:spcBef>
                <a:spcPts val="0"/>
              </a:spcBef>
              <a:spcAft>
                <a:spcPts val="0"/>
              </a:spcAft>
              <a:buClr>
                <a:schemeClr val="accent2"/>
              </a:buClr>
              <a:buSzPts val="3000"/>
              <a:buNone/>
              <a:defRPr sz="3000">
                <a:solidFill>
                  <a:schemeClr val="accent2"/>
                </a:solidFill>
              </a:defRPr>
            </a:lvl5pPr>
            <a:lvl6pPr lvl="5" algn="ctr" rtl="0">
              <a:spcBef>
                <a:spcPts val="0"/>
              </a:spcBef>
              <a:spcAft>
                <a:spcPts val="0"/>
              </a:spcAft>
              <a:buClr>
                <a:schemeClr val="accent2"/>
              </a:buClr>
              <a:buSzPts val="3000"/>
              <a:buNone/>
              <a:defRPr sz="3000">
                <a:solidFill>
                  <a:schemeClr val="accent2"/>
                </a:solidFill>
              </a:defRPr>
            </a:lvl6pPr>
            <a:lvl7pPr lvl="6" algn="ctr" rtl="0">
              <a:spcBef>
                <a:spcPts val="0"/>
              </a:spcBef>
              <a:spcAft>
                <a:spcPts val="0"/>
              </a:spcAft>
              <a:buClr>
                <a:schemeClr val="accent2"/>
              </a:buClr>
              <a:buSzPts val="3000"/>
              <a:buNone/>
              <a:defRPr sz="3000">
                <a:solidFill>
                  <a:schemeClr val="accent2"/>
                </a:solidFill>
              </a:defRPr>
            </a:lvl7pPr>
            <a:lvl8pPr lvl="7" algn="ctr" rtl="0">
              <a:spcBef>
                <a:spcPts val="0"/>
              </a:spcBef>
              <a:spcAft>
                <a:spcPts val="0"/>
              </a:spcAft>
              <a:buClr>
                <a:schemeClr val="accent2"/>
              </a:buClr>
              <a:buSzPts val="3000"/>
              <a:buNone/>
              <a:defRPr sz="3000">
                <a:solidFill>
                  <a:schemeClr val="accent2"/>
                </a:solidFill>
              </a:defRPr>
            </a:lvl8pPr>
            <a:lvl9pPr lvl="8" algn="ctr" rtl="0">
              <a:spcBef>
                <a:spcPts val="0"/>
              </a:spcBef>
              <a:spcAft>
                <a:spcPts val="0"/>
              </a:spcAft>
              <a:buClr>
                <a:schemeClr val="accent2"/>
              </a:buClr>
              <a:buSzPts val="3000"/>
              <a:buNone/>
              <a:defRPr sz="3000">
                <a:solidFill>
                  <a:schemeClr val="accent2"/>
                </a:solidFill>
              </a:defRPr>
            </a:lvl9pPr>
          </a:lstStyle>
          <a:p>
            <a:endParaRPr/>
          </a:p>
        </p:txBody>
      </p:sp>
      <p:sp>
        <p:nvSpPr>
          <p:cNvPr id="128" name="Google Shape;128;p1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1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1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half">
  <p:cSld name="TITLE_AND_BODY_1">
    <p:spTree>
      <p:nvGrpSpPr>
        <p:cNvPr id="1" name="Shape 138"/>
        <p:cNvGrpSpPr/>
        <p:nvPr/>
      </p:nvGrpSpPr>
      <p:grpSpPr>
        <a:xfrm>
          <a:off x="0" y="0"/>
          <a:ext cx="0" cy="0"/>
          <a:chOff x="0" y="0"/>
          <a:chExt cx="0" cy="0"/>
        </a:xfrm>
      </p:grpSpPr>
      <p:sp>
        <p:nvSpPr>
          <p:cNvPr id="139" name="Google Shape;139;p14"/>
          <p:cNvSpPr/>
          <p:nvPr/>
        </p:nvSpPr>
        <p:spPr>
          <a:xfrm>
            <a:off x="0" y="0"/>
            <a:ext cx="9144000" cy="51435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rot="10800000">
            <a:off x="478120" y="499499"/>
            <a:ext cx="3891580" cy="438945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4"/>
          <p:cNvSpPr/>
          <p:nvPr/>
        </p:nvSpPr>
        <p:spPr>
          <a:xfrm>
            <a:off x="359638" y="371200"/>
            <a:ext cx="3869146" cy="4400299"/>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14"/>
          <p:cNvSpPr txBox="1">
            <a:spLocks noGrp="1"/>
          </p:cNvSpPr>
          <p:nvPr>
            <p:ph type="title"/>
          </p:nvPr>
        </p:nvSpPr>
        <p:spPr>
          <a:xfrm>
            <a:off x="883375" y="1004988"/>
            <a:ext cx="2879400" cy="9519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14"/>
          <p:cNvSpPr txBox="1">
            <a:spLocks noGrp="1"/>
          </p:cNvSpPr>
          <p:nvPr>
            <p:ph type="body" idx="1"/>
          </p:nvPr>
        </p:nvSpPr>
        <p:spPr>
          <a:xfrm>
            <a:off x="883525" y="2078413"/>
            <a:ext cx="2879400" cy="2060100"/>
          </a:xfrm>
          <a:prstGeom prst="rect">
            <a:avLst/>
          </a:prstGeom>
        </p:spPr>
        <p:txBody>
          <a:bodyPr spcFirstLastPara="1" wrap="square" lIns="91425" tIns="91425" rIns="91425" bIns="91425" anchor="t" anchorCtr="0">
            <a:normAutofit/>
          </a:bodyPr>
          <a:lstStyle>
            <a:lvl1pPr marL="457200" lvl="0" indent="-355600" rtl="0">
              <a:lnSpc>
                <a:spcPct val="115000"/>
              </a:lnSpc>
              <a:spcBef>
                <a:spcPts val="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44" name="Google Shape;144;p14"/>
          <p:cNvSpPr txBox="1">
            <a:spLocks noGrp="1"/>
          </p:cNvSpPr>
          <p:nvPr>
            <p:ph type="sldNum" idx="12"/>
          </p:nvPr>
        </p:nvSpPr>
        <p:spPr>
          <a:xfrm>
            <a:off x="8404375" y="4693376"/>
            <a:ext cx="548700" cy="300300"/>
          </a:xfrm>
          <a:prstGeom prst="rect">
            <a:avLst/>
          </a:prstGeom>
        </p:spPr>
        <p:txBody>
          <a:bodyPr spcFirstLastPara="1" wrap="square" lIns="91425" tIns="91425" rIns="91425" bIns="91425" anchor="ctr" anchorCtr="0">
            <a:normAutofit fontScale="925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14"/>
          <p:cNvSpPr/>
          <p:nvPr/>
        </p:nvSpPr>
        <p:spPr>
          <a:xfrm rot="5400000">
            <a:off x="3614542" y="2581686"/>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4"/>
          <p:cNvSpPr/>
          <p:nvPr/>
        </p:nvSpPr>
        <p:spPr>
          <a:xfrm rot="5400000">
            <a:off x="4155556" y="35228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4"/>
          <p:cNvSpPr/>
          <p:nvPr/>
        </p:nvSpPr>
        <p:spPr>
          <a:xfrm rot="10800000">
            <a:off x="542537" y="4490175"/>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4"/>
          <p:cNvSpPr/>
          <p:nvPr/>
        </p:nvSpPr>
        <p:spPr>
          <a:xfrm rot="5130764">
            <a:off x="247642" y="411835"/>
            <a:ext cx="745888" cy="775329"/>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4"/>
          <p:cNvSpPr/>
          <p:nvPr/>
        </p:nvSpPr>
        <p:spPr>
          <a:xfrm>
            <a:off x="2994774" y="300554"/>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4"/>
          <p:cNvSpPr/>
          <p:nvPr/>
        </p:nvSpPr>
        <p:spPr>
          <a:xfrm>
            <a:off x="1495696" y="462807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4"/>
          <p:cNvSpPr/>
          <p:nvPr/>
        </p:nvSpPr>
        <p:spPr>
          <a:xfrm rot="10800000">
            <a:off x="545766" y="4680253"/>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audio" Target="../media/media34.m4a"/><Relationship Id="rId13" Type="http://schemas.microsoft.com/office/2007/relationships/media" Target="../media/media37.m4a"/><Relationship Id="rId18" Type="http://schemas.openxmlformats.org/officeDocument/2006/relationships/audio" Target="../media/media39.m4a"/><Relationship Id="rId26" Type="http://schemas.openxmlformats.org/officeDocument/2006/relationships/audio" Target="../media/media43.m4a"/><Relationship Id="rId3" Type="http://schemas.microsoft.com/office/2007/relationships/media" Target="../media/media32.m4a"/><Relationship Id="rId21" Type="http://schemas.microsoft.com/office/2007/relationships/media" Target="../media/media41.m4a"/><Relationship Id="rId7" Type="http://schemas.microsoft.com/office/2007/relationships/media" Target="../media/media34.m4a"/><Relationship Id="rId12" Type="http://schemas.openxmlformats.org/officeDocument/2006/relationships/audio" Target="../media/media36.m4a"/><Relationship Id="rId17" Type="http://schemas.microsoft.com/office/2007/relationships/media" Target="../media/media39.m4a"/><Relationship Id="rId25" Type="http://schemas.microsoft.com/office/2007/relationships/media" Target="../media/media43.m4a"/><Relationship Id="rId2" Type="http://schemas.openxmlformats.org/officeDocument/2006/relationships/audio" Target="../media/media31.m4a"/><Relationship Id="rId16" Type="http://schemas.openxmlformats.org/officeDocument/2006/relationships/audio" Target="../media/media38.m4a"/><Relationship Id="rId20" Type="http://schemas.openxmlformats.org/officeDocument/2006/relationships/audio" Target="../media/media40.m4a"/><Relationship Id="rId29" Type="http://schemas.openxmlformats.org/officeDocument/2006/relationships/image" Target="../media/image23.png"/><Relationship Id="rId1" Type="http://schemas.microsoft.com/office/2007/relationships/media" Target="../media/media31.m4a"/><Relationship Id="rId6" Type="http://schemas.openxmlformats.org/officeDocument/2006/relationships/audio" Target="../media/media33.m4a"/><Relationship Id="rId11" Type="http://schemas.microsoft.com/office/2007/relationships/media" Target="../media/media36.m4a"/><Relationship Id="rId24" Type="http://schemas.openxmlformats.org/officeDocument/2006/relationships/audio" Target="../media/media42.m4a"/><Relationship Id="rId5" Type="http://schemas.microsoft.com/office/2007/relationships/media" Target="../media/media33.m4a"/><Relationship Id="rId15" Type="http://schemas.microsoft.com/office/2007/relationships/media" Target="../media/media38.m4a"/><Relationship Id="rId23" Type="http://schemas.microsoft.com/office/2007/relationships/media" Target="../media/media42.m4a"/><Relationship Id="rId28" Type="http://schemas.openxmlformats.org/officeDocument/2006/relationships/notesSlide" Target="../notesSlides/notesSlide31.xml"/><Relationship Id="rId10" Type="http://schemas.openxmlformats.org/officeDocument/2006/relationships/audio" Target="../media/media35.m4a"/><Relationship Id="rId19" Type="http://schemas.microsoft.com/office/2007/relationships/media" Target="../media/media40.m4a"/><Relationship Id="rId4" Type="http://schemas.openxmlformats.org/officeDocument/2006/relationships/audio" Target="../media/media32.m4a"/><Relationship Id="rId9" Type="http://schemas.microsoft.com/office/2007/relationships/media" Target="../media/media35.m4a"/><Relationship Id="rId14" Type="http://schemas.openxmlformats.org/officeDocument/2006/relationships/audio" Target="../media/media37.m4a"/><Relationship Id="rId22" Type="http://schemas.openxmlformats.org/officeDocument/2006/relationships/audio" Target="../media/media41.m4a"/><Relationship Id="rId27" Type="http://schemas.openxmlformats.org/officeDocument/2006/relationships/slideLayout" Target="../slideLayouts/slideLayout3.xml"/><Relationship Id="rId30"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audio" Target="../media/media48.m4a"/><Relationship Id="rId3" Type="http://schemas.microsoft.com/office/2007/relationships/media" Target="../media/media46.m4a"/><Relationship Id="rId7" Type="http://schemas.microsoft.com/office/2007/relationships/media" Target="../media/media48.m4a"/><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audio" Target="../media/media47.m4a"/><Relationship Id="rId11" Type="http://schemas.openxmlformats.org/officeDocument/2006/relationships/image" Target="../media/image3.png"/><Relationship Id="rId5" Type="http://schemas.microsoft.com/office/2007/relationships/media" Target="../media/media47.m4a"/><Relationship Id="rId10" Type="http://schemas.openxmlformats.org/officeDocument/2006/relationships/notesSlide" Target="../notesSlides/notesSlide33.xml"/><Relationship Id="rId4" Type="http://schemas.openxmlformats.org/officeDocument/2006/relationships/audio" Target="../media/media46.m4a"/><Relationship Id="rId9"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audio" Target="../media/media58.m4a"/><Relationship Id="rId13" Type="http://schemas.openxmlformats.org/officeDocument/2006/relationships/image" Target="../media/image3.png"/><Relationship Id="rId3" Type="http://schemas.microsoft.com/office/2007/relationships/media" Target="../media/media56.m4a"/><Relationship Id="rId7" Type="http://schemas.microsoft.com/office/2007/relationships/media" Target="../media/media58.m4a"/><Relationship Id="rId12" Type="http://schemas.openxmlformats.org/officeDocument/2006/relationships/image" Target="../media/image28.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audio" Target="../media/media57.m4a"/><Relationship Id="rId11" Type="http://schemas.openxmlformats.org/officeDocument/2006/relationships/image" Target="../media/image27.png"/><Relationship Id="rId5" Type="http://schemas.microsoft.com/office/2007/relationships/media" Target="../media/media57.m4a"/><Relationship Id="rId10" Type="http://schemas.openxmlformats.org/officeDocument/2006/relationships/notesSlide" Target="../notesSlides/notesSlide40.xml"/><Relationship Id="rId4" Type="http://schemas.openxmlformats.org/officeDocument/2006/relationships/audio" Target="../media/media56.m4a"/><Relationship Id="rId9"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png"/><Relationship Id="rId5" Type="http://schemas.openxmlformats.org/officeDocument/2006/relationships/image" Target="../media/image29.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png"/><Relationship Id="rId5" Type="http://schemas.openxmlformats.org/officeDocument/2006/relationships/image" Target="../media/image32.jp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1372375" y="726450"/>
            <a:ext cx="6331500" cy="1847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3600"/>
              <a:t>Facilitating Student Support: Suicide Risk Assessment and Re-Entry Meeting Training   </a:t>
            </a:r>
            <a:endParaRPr sz="3900">
              <a:latin typeface="Nunito"/>
              <a:ea typeface="Nunito"/>
              <a:cs typeface="Nunito"/>
              <a:sym typeface="Nunito"/>
            </a:endParaRPr>
          </a:p>
        </p:txBody>
      </p:sp>
      <p:sp>
        <p:nvSpPr>
          <p:cNvPr id="157" name="Google Shape;157;p15"/>
          <p:cNvSpPr txBox="1">
            <a:spLocks noGrp="1"/>
          </p:cNvSpPr>
          <p:nvPr>
            <p:ph type="body" idx="4294967295"/>
          </p:nvPr>
        </p:nvSpPr>
        <p:spPr>
          <a:xfrm>
            <a:off x="889375" y="2573550"/>
            <a:ext cx="7297500" cy="21246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4900" dirty="0"/>
              <a:t>    </a:t>
            </a:r>
            <a:r>
              <a:rPr lang="en" sz="3700" b="1" dirty="0"/>
              <a:t> </a:t>
            </a:r>
            <a:r>
              <a:rPr lang="en" sz="8065" b="1" dirty="0"/>
              <a:t>Support Services Mental Health Program</a:t>
            </a:r>
            <a:r>
              <a:rPr lang="en" sz="8065" dirty="0"/>
              <a:t> </a:t>
            </a:r>
            <a:endParaRPr sz="8065" dirty="0"/>
          </a:p>
          <a:p>
            <a:pPr marL="0" lvl="0" indent="0" algn="ctr" rtl="0">
              <a:spcBef>
                <a:spcPts val="1200"/>
              </a:spcBef>
              <a:spcAft>
                <a:spcPts val="0"/>
              </a:spcAft>
              <a:buNone/>
            </a:pPr>
            <a:r>
              <a:rPr lang="en" sz="6865" dirty="0"/>
              <a:t>David Richey, Executive Director, Support Services</a:t>
            </a:r>
            <a:endParaRPr sz="6865" dirty="0"/>
          </a:p>
          <a:p>
            <a:pPr marL="0" lvl="0" indent="0" algn="ctr" rtl="0">
              <a:spcBef>
                <a:spcPts val="1200"/>
              </a:spcBef>
              <a:spcAft>
                <a:spcPts val="0"/>
              </a:spcAft>
              <a:buNone/>
            </a:pPr>
            <a:r>
              <a:rPr lang="en" sz="6865" dirty="0"/>
              <a:t> Michele DeJournett, Assistant Director, Support Services</a:t>
            </a:r>
            <a:endParaRPr sz="6865" dirty="0"/>
          </a:p>
          <a:p>
            <a:pPr marL="0" lvl="0" indent="0" algn="ctr" rtl="0">
              <a:spcBef>
                <a:spcPts val="1200"/>
              </a:spcBef>
              <a:spcAft>
                <a:spcPts val="0"/>
              </a:spcAft>
              <a:buNone/>
            </a:pPr>
            <a:r>
              <a:rPr lang="en" sz="6865" dirty="0"/>
              <a:t>Olivia Dahlin, Mental Health Program Coordinator, Support Services </a:t>
            </a:r>
            <a:endParaRPr sz="6865" dirty="0"/>
          </a:p>
          <a:p>
            <a:pPr marL="0" lvl="0" indent="0" algn="l" rtl="0">
              <a:spcBef>
                <a:spcPts val="1200"/>
              </a:spcBef>
              <a:spcAft>
                <a:spcPts val="1200"/>
              </a:spcAft>
              <a:buNone/>
            </a:pPr>
            <a:endParaRPr sz="1600" dirty="0"/>
          </a:p>
        </p:txBody>
      </p:sp>
      <p:pic>
        <p:nvPicPr>
          <p:cNvPr id="158" name="Google Shape;158;p15"/>
          <p:cNvPicPr preferRelativeResize="0"/>
          <p:nvPr/>
        </p:nvPicPr>
        <p:blipFill>
          <a:blip r:embed="rId6">
            <a:alphaModFix/>
          </a:blip>
          <a:stretch>
            <a:fillRect/>
          </a:stretch>
        </p:blipFill>
        <p:spPr>
          <a:xfrm>
            <a:off x="340150" y="299876"/>
            <a:ext cx="1032223" cy="1032200"/>
          </a:xfrm>
          <a:prstGeom prst="rect">
            <a:avLst/>
          </a:prstGeom>
          <a:noFill/>
          <a:ln>
            <a:noFill/>
          </a:ln>
        </p:spPr>
      </p:pic>
      <p:sp>
        <p:nvSpPr>
          <p:cNvPr id="159" name="Google Shape;159;p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1</a:t>
            </a:fld>
            <a:endParaRPr sz="1000" b="0">
              <a:latin typeface="Nunito"/>
              <a:ea typeface="Nunito"/>
              <a:cs typeface="Nunito"/>
              <a:sym typeface="Nunito"/>
            </a:endParaRPr>
          </a:p>
        </p:txBody>
      </p:sp>
      <p:pic>
        <p:nvPicPr>
          <p:cNvPr id="160" name="Google Shape;160;p15"/>
          <p:cNvPicPr preferRelativeResize="0"/>
          <p:nvPr/>
        </p:nvPicPr>
        <p:blipFill>
          <a:blip r:embed="rId7">
            <a:alphaModFix/>
          </a:blip>
          <a:stretch>
            <a:fillRect/>
          </a:stretch>
        </p:blipFill>
        <p:spPr>
          <a:xfrm>
            <a:off x="7538664" y="299875"/>
            <a:ext cx="1332686" cy="1032200"/>
          </a:xfrm>
          <a:prstGeom prst="rect">
            <a:avLst/>
          </a:prstGeom>
          <a:noFill/>
          <a:ln>
            <a:noFill/>
          </a:ln>
        </p:spPr>
      </p:pic>
      <p:pic>
        <p:nvPicPr>
          <p:cNvPr id="7" name="Audio 6">
            <a:hlinkClick r:id="" action="ppaction://media"/>
            <a:extLst>
              <a:ext uri="{FF2B5EF4-FFF2-40B4-BE49-F238E27FC236}">
                <a16:creationId xmlns:a16="http://schemas.microsoft.com/office/drawing/2014/main" id="{69AF05F0-5968-4011-B222-8726B84A3D4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cSld>
  <p:clrMapOvr>
    <a:masterClrMapping/>
  </p:clrMapOvr>
  <p:transition advTm="2218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2" fill="hold" nodeType="withEffect">
                                  <p:stCondLst>
                                    <p:cond delay="0"/>
                                  </p:stCondLst>
                                  <p:childTnLst>
                                    <p:set>
                                      <p:cBhvr>
                                        <p:cTn id="8" dur="1" fill="hold">
                                          <p:stCondLst>
                                            <p:cond delay="0"/>
                                          </p:stCondLst>
                                        </p:cTn>
                                        <p:tgtEl>
                                          <p:spTgt spid="156"/>
                                        </p:tgtEl>
                                        <p:attrNameLst>
                                          <p:attrName>style.visibility</p:attrName>
                                        </p:attrNameLst>
                                      </p:cBhvr>
                                      <p:to>
                                        <p:strVal val="visible"/>
                                      </p:to>
                                    </p:set>
                                    <p:anim calcmode="lin" valueType="num">
                                      <p:cBhvr additive="base">
                                        <p:cTn id="9" dur="1000"/>
                                        <p:tgtEl>
                                          <p:spTgt spid="156"/>
                                        </p:tgtEl>
                                        <p:attrNameLst>
                                          <p:attrName>ppt_x</p:attrName>
                                        </p:attrNameLst>
                                      </p:cBhvr>
                                      <p:tavLst>
                                        <p:tav tm="0">
                                          <p:val>
                                            <p:strVal val="#ppt_x+1"/>
                                          </p:val>
                                        </p:tav>
                                        <p:tav tm="100000">
                                          <p:val>
                                            <p:strVal val="#ppt_x"/>
                                          </p:val>
                                        </p:tav>
                                      </p:tavLst>
                                    </p:anim>
                                  </p:childTnLst>
                                </p:cTn>
                              </p:par>
                              <p:par>
                                <p:cTn id="10" presetID="10" presetClass="entr" presetSubtype="0" fill="hold" nodeType="with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10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a:solidFill>
                  <a:srgbClr val="000000"/>
                </a:solidFill>
              </a:rPr>
              <a:t>Elementary:  </a:t>
            </a:r>
            <a:r>
              <a:rPr lang="en" sz="3200">
                <a:solidFill>
                  <a:srgbClr val="C00000"/>
                </a:solidFill>
              </a:rPr>
              <a:t>Warning Signs of Suicide</a:t>
            </a:r>
            <a:endParaRPr sz="2200"/>
          </a:p>
        </p:txBody>
      </p:sp>
      <p:sp>
        <p:nvSpPr>
          <p:cNvPr id="225" name="Google Shape;225;p24"/>
          <p:cNvSpPr txBox="1">
            <a:spLocks noGrp="1"/>
          </p:cNvSpPr>
          <p:nvPr>
            <p:ph type="body" idx="1"/>
          </p:nvPr>
        </p:nvSpPr>
        <p:spPr>
          <a:xfrm>
            <a:off x="713700" y="1590225"/>
            <a:ext cx="7611300" cy="2848500"/>
          </a:xfrm>
          <a:prstGeom prst="rect">
            <a:avLst/>
          </a:prstGeom>
        </p:spPr>
        <p:txBody>
          <a:bodyPr spcFirstLastPara="1" wrap="square" lIns="91425" tIns="91425" rIns="91425" bIns="91425" anchor="t" anchorCtr="0">
            <a:normAutofit fontScale="85000" lnSpcReduction="20000"/>
          </a:bodyPr>
          <a:lstStyle/>
          <a:p>
            <a:pPr marL="457200" lvl="0" indent="-341947" algn="l" rtl="0">
              <a:lnSpc>
                <a:spcPct val="115000"/>
              </a:lnSpc>
              <a:spcBef>
                <a:spcPts val="700"/>
              </a:spcBef>
              <a:spcAft>
                <a:spcPts val="0"/>
              </a:spcAft>
              <a:buClr>
                <a:srgbClr val="000000"/>
              </a:buClr>
              <a:buSzPct val="100000"/>
              <a:buFont typeface="Times New Roman"/>
              <a:buChar char="●"/>
            </a:pPr>
            <a:r>
              <a:rPr lang="en" sz="2100" b="1">
                <a:solidFill>
                  <a:srgbClr val="000000"/>
                </a:solidFill>
              </a:rPr>
              <a:t>Withdrawal, </a:t>
            </a:r>
            <a:r>
              <a:rPr lang="en" sz="2100">
                <a:solidFill>
                  <a:srgbClr val="000000"/>
                </a:solidFill>
              </a:rPr>
              <a:t>crying spells, becoming less verbal, lack of interest in familiar activities</a:t>
            </a:r>
            <a:endParaRPr sz="2100">
              <a:solidFill>
                <a:srgbClr val="000000"/>
              </a:solidFill>
            </a:endParaRPr>
          </a:p>
          <a:p>
            <a:pPr marL="457200" lvl="0" indent="-341947" algn="l" rtl="0">
              <a:lnSpc>
                <a:spcPct val="115000"/>
              </a:lnSpc>
              <a:spcBef>
                <a:spcPts val="0"/>
              </a:spcBef>
              <a:spcAft>
                <a:spcPts val="0"/>
              </a:spcAft>
              <a:buClr>
                <a:srgbClr val="000000"/>
              </a:buClr>
              <a:buSzPct val="100000"/>
              <a:buFont typeface="Times New Roman"/>
              <a:buChar char="●"/>
            </a:pPr>
            <a:r>
              <a:rPr lang="en" sz="2100" b="1">
                <a:solidFill>
                  <a:srgbClr val="000000"/>
                </a:solidFill>
              </a:rPr>
              <a:t>Efforts</a:t>
            </a:r>
            <a:r>
              <a:rPr lang="en" sz="2100">
                <a:solidFill>
                  <a:srgbClr val="000000"/>
                </a:solidFill>
              </a:rPr>
              <a:t> to hurt self</a:t>
            </a:r>
            <a:endParaRPr sz="2100">
              <a:solidFill>
                <a:srgbClr val="000000"/>
              </a:solidFill>
            </a:endParaRPr>
          </a:p>
          <a:p>
            <a:pPr marL="457200" lvl="0" indent="-341947" algn="l" rtl="0">
              <a:lnSpc>
                <a:spcPct val="115000"/>
              </a:lnSpc>
              <a:spcBef>
                <a:spcPts val="0"/>
              </a:spcBef>
              <a:spcAft>
                <a:spcPts val="0"/>
              </a:spcAft>
              <a:buClr>
                <a:srgbClr val="000000"/>
              </a:buClr>
              <a:buSzPct val="100000"/>
              <a:buFont typeface="Times New Roman"/>
              <a:buChar char="●"/>
            </a:pPr>
            <a:r>
              <a:rPr lang="en" sz="2100" b="1">
                <a:solidFill>
                  <a:srgbClr val="000000"/>
                </a:solidFill>
              </a:rPr>
              <a:t>Threats</a:t>
            </a:r>
            <a:r>
              <a:rPr lang="en" sz="2100">
                <a:solidFill>
                  <a:srgbClr val="000000"/>
                </a:solidFill>
              </a:rPr>
              <a:t> to run impulsively into traffic or danger</a:t>
            </a:r>
            <a:endParaRPr sz="2100">
              <a:solidFill>
                <a:srgbClr val="000000"/>
              </a:solidFill>
            </a:endParaRPr>
          </a:p>
          <a:p>
            <a:pPr marL="457200" lvl="0" indent="-341947" algn="l" rtl="0">
              <a:lnSpc>
                <a:spcPct val="115000"/>
              </a:lnSpc>
              <a:spcBef>
                <a:spcPts val="0"/>
              </a:spcBef>
              <a:spcAft>
                <a:spcPts val="0"/>
              </a:spcAft>
              <a:buClr>
                <a:srgbClr val="000000"/>
              </a:buClr>
              <a:buSzPct val="100000"/>
              <a:buFont typeface="Times New Roman"/>
              <a:buChar char="●"/>
            </a:pPr>
            <a:r>
              <a:rPr lang="en" sz="2100">
                <a:solidFill>
                  <a:srgbClr val="000000"/>
                </a:solidFill>
              </a:rPr>
              <a:t>Jumping from high places or </a:t>
            </a:r>
            <a:r>
              <a:rPr lang="en" sz="2100" b="1">
                <a:solidFill>
                  <a:srgbClr val="000000"/>
                </a:solidFill>
              </a:rPr>
              <a:t>threats</a:t>
            </a:r>
            <a:r>
              <a:rPr lang="en" sz="2100">
                <a:solidFill>
                  <a:srgbClr val="000000"/>
                </a:solidFill>
              </a:rPr>
              <a:t> to jump, such as getting up in a tree, climbing on a fence</a:t>
            </a:r>
            <a:endParaRPr sz="2100">
              <a:solidFill>
                <a:srgbClr val="000000"/>
              </a:solidFill>
            </a:endParaRPr>
          </a:p>
          <a:p>
            <a:pPr marL="457200" lvl="0" indent="-341947" algn="l" rtl="0">
              <a:lnSpc>
                <a:spcPct val="115000"/>
              </a:lnSpc>
              <a:spcBef>
                <a:spcPts val="0"/>
              </a:spcBef>
              <a:spcAft>
                <a:spcPts val="0"/>
              </a:spcAft>
              <a:buClr>
                <a:srgbClr val="000000"/>
              </a:buClr>
              <a:buSzPct val="100000"/>
              <a:buFont typeface="Times New Roman"/>
              <a:buChar char="●"/>
            </a:pPr>
            <a:r>
              <a:rPr lang="en" sz="2100">
                <a:solidFill>
                  <a:srgbClr val="000000"/>
                </a:solidFill>
              </a:rPr>
              <a:t>Writing or drawing </a:t>
            </a:r>
            <a:r>
              <a:rPr lang="en" sz="2100" b="1">
                <a:solidFill>
                  <a:srgbClr val="000000"/>
                </a:solidFill>
              </a:rPr>
              <a:t>suicidal themes</a:t>
            </a:r>
            <a:endParaRPr sz="2100" b="1">
              <a:solidFill>
                <a:srgbClr val="000000"/>
              </a:solidFill>
            </a:endParaRPr>
          </a:p>
          <a:p>
            <a:pPr marL="457200" lvl="0" indent="-341947" algn="l" rtl="0">
              <a:lnSpc>
                <a:spcPct val="115000"/>
              </a:lnSpc>
              <a:spcBef>
                <a:spcPts val="0"/>
              </a:spcBef>
              <a:spcAft>
                <a:spcPts val="0"/>
              </a:spcAft>
              <a:buClr>
                <a:srgbClr val="000000"/>
              </a:buClr>
              <a:buSzPct val="100000"/>
              <a:buFont typeface="Times New Roman"/>
              <a:buChar char="●"/>
            </a:pPr>
            <a:r>
              <a:rPr lang="en" sz="2100" b="1">
                <a:solidFill>
                  <a:srgbClr val="000000"/>
                </a:solidFill>
              </a:rPr>
              <a:t>Sudden changes</a:t>
            </a:r>
            <a:r>
              <a:rPr lang="en" sz="2100">
                <a:solidFill>
                  <a:srgbClr val="000000"/>
                </a:solidFill>
              </a:rPr>
              <a:t> in behavior often indicates stressful times or that something impactful has recently occurred </a:t>
            </a:r>
            <a:endParaRPr sz="2100">
              <a:solidFill>
                <a:srgbClr val="000000"/>
              </a:solidFill>
            </a:endParaRPr>
          </a:p>
          <a:p>
            <a:pPr marL="0" lvl="0" indent="0" algn="l" rtl="0">
              <a:spcBef>
                <a:spcPts val="0"/>
              </a:spcBef>
              <a:spcAft>
                <a:spcPts val="1200"/>
              </a:spcAft>
              <a:buNone/>
            </a:pPr>
            <a:endParaRPr>
              <a:latin typeface="Calibri"/>
              <a:ea typeface="Calibri"/>
              <a:cs typeface="Calibri"/>
              <a:sym typeface="Calibri"/>
            </a:endParaRPr>
          </a:p>
        </p:txBody>
      </p:sp>
      <p:sp>
        <p:nvSpPr>
          <p:cNvPr id="226" name="Google Shape;226;p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10</a:t>
            </a:fld>
            <a:endParaRPr sz="1000" b="0">
              <a:latin typeface="Nunito"/>
              <a:ea typeface="Nunito"/>
              <a:cs typeface="Nunito"/>
              <a:sym typeface="Nunito"/>
            </a:endParaRPr>
          </a:p>
        </p:txBody>
      </p:sp>
      <p:pic>
        <p:nvPicPr>
          <p:cNvPr id="3" name="Audio 2">
            <a:hlinkClick r:id="" action="ppaction://media"/>
            <a:extLst>
              <a:ext uri="{FF2B5EF4-FFF2-40B4-BE49-F238E27FC236}">
                <a16:creationId xmlns:a16="http://schemas.microsoft.com/office/drawing/2014/main" id="{DD9EADEE-9C8F-4EC6-BBAF-F6A6488B51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4983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5"/>
          <p:cNvSpPr txBox="1">
            <a:spLocks noGrp="1"/>
          </p:cNvSpPr>
          <p:nvPr>
            <p:ph type="title"/>
          </p:nvPr>
        </p:nvSpPr>
        <p:spPr>
          <a:xfrm>
            <a:off x="819150" y="4031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a:solidFill>
                  <a:srgbClr val="000000"/>
                </a:solidFill>
              </a:rPr>
              <a:t>Adolescents: </a:t>
            </a:r>
            <a:r>
              <a:rPr lang="en" sz="3200">
                <a:solidFill>
                  <a:srgbClr val="C00000"/>
                </a:solidFill>
              </a:rPr>
              <a:t>Warning Signs of Suicide</a:t>
            </a:r>
            <a:endParaRPr sz="3200"/>
          </a:p>
        </p:txBody>
      </p:sp>
      <p:sp>
        <p:nvSpPr>
          <p:cNvPr id="232" name="Google Shape;232;p25"/>
          <p:cNvSpPr txBox="1">
            <a:spLocks noGrp="1"/>
          </p:cNvSpPr>
          <p:nvPr>
            <p:ph type="body" idx="1"/>
          </p:nvPr>
        </p:nvSpPr>
        <p:spPr>
          <a:xfrm>
            <a:off x="532700" y="1119950"/>
            <a:ext cx="8272200" cy="3498300"/>
          </a:xfrm>
          <a:prstGeom prst="rect">
            <a:avLst/>
          </a:prstGeom>
        </p:spPr>
        <p:txBody>
          <a:bodyPr spcFirstLastPara="1" wrap="square" lIns="91425" tIns="91425" rIns="91425" bIns="91425" anchor="t" anchorCtr="0">
            <a:normAutofit fontScale="55000" lnSpcReduction="20000"/>
          </a:bodyPr>
          <a:lstStyle/>
          <a:p>
            <a:pPr marL="457200" lvl="0" indent="-338613" algn="l" rtl="0">
              <a:lnSpc>
                <a:spcPct val="115000"/>
              </a:lnSpc>
              <a:spcBef>
                <a:spcPts val="500"/>
              </a:spcBef>
              <a:spcAft>
                <a:spcPts val="0"/>
              </a:spcAft>
              <a:buClr>
                <a:srgbClr val="000000"/>
              </a:buClr>
              <a:buSzPct val="100000"/>
              <a:buFont typeface="Calibri"/>
              <a:buChar char="●"/>
            </a:pPr>
            <a:r>
              <a:rPr lang="en" sz="3150" b="1">
                <a:solidFill>
                  <a:srgbClr val="000000"/>
                </a:solidFill>
              </a:rPr>
              <a:t>Suicide notes -</a:t>
            </a:r>
            <a:r>
              <a:rPr lang="en" sz="3150">
                <a:solidFill>
                  <a:srgbClr val="000000"/>
                </a:solidFill>
              </a:rPr>
              <a:t>May write a note on Gaggle or social media (ex. Facebook, Instagram)</a:t>
            </a:r>
            <a:endParaRPr sz="3150">
              <a:solidFill>
                <a:srgbClr val="000000"/>
              </a:solidFill>
            </a:endParaRPr>
          </a:p>
          <a:p>
            <a:pPr marL="457200" lvl="0" indent="-338613" algn="l" rtl="0">
              <a:lnSpc>
                <a:spcPct val="115000"/>
              </a:lnSpc>
              <a:spcBef>
                <a:spcPts val="0"/>
              </a:spcBef>
              <a:spcAft>
                <a:spcPts val="0"/>
              </a:spcAft>
              <a:buClr>
                <a:srgbClr val="000000"/>
              </a:buClr>
              <a:buSzPct val="100000"/>
              <a:buFont typeface="Calibri"/>
              <a:buChar char="●"/>
            </a:pPr>
            <a:r>
              <a:rPr lang="en" sz="3150" b="1">
                <a:solidFill>
                  <a:srgbClr val="000000"/>
                </a:solidFill>
              </a:rPr>
              <a:t>Threats- </a:t>
            </a:r>
            <a:r>
              <a:rPr lang="en" sz="3150">
                <a:solidFill>
                  <a:srgbClr val="000000"/>
                </a:solidFill>
              </a:rPr>
              <a:t>Can be direct (ex. I want to kill myself; I could just die) or indirect (“The world/family would be a better place without me”)</a:t>
            </a:r>
            <a:endParaRPr sz="3150">
              <a:solidFill>
                <a:srgbClr val="000000"/>
              </a:solidFill>
            </a:endParaRPr>
          </a:p>
          <a:p>
            <a:pPr marL="457200" lvl="0" indent="-338613" algn="l" rtl="0">
              <a:lnSpc>
                <a:spcPct val="115000"/>
              </a:lnSpc>
              <a:spcBef>
                <a:spcPts val="0"/>
              </a:spcBef>
              <a:spcAft>
                <a:spcPts val="0"/>
              </a:spcAft>
              <a:buClr>
                <a:srgbClr val="000000"/>
              </a:buClr>
              <a:buSzPct val="100000"/>
              <a:buFont typeface="Calibri"/>
              <a:buChar char="●"/>
            </a:pPr>
            <a:r>
              <a:rPr lang="en" sz="3150" b="1">
                <a:solidFill>
                  <a:srgbClr val="000000"/>
                </a:solidFill>
              </a:rPr>
              <a:t>Plan/Means/Intent/Access -</a:t>
            </a:r>
            <a:r>
              <a:rPr lang="en" sz="3150">
                <a:solidFill>
                  <a:srgbClr val="000000"/>
                </a:solidFill>
              </a:rPr>
              <a:t>The greater the detail in the plan, the greater the risk</a:t>
            </a:r>
            <a:endParaRPr sz="3150">
              <a:solidFill>
                <a:srgbClr val="000000"/>
              </a:solidFill>
            </a:endParaRPr>
          </a:p>
          <a:p>
            <a:pPr marL="457200" lvl="0" indent="-338613" algn="l" rtl="0">
              <a:lnSpc>
                <a:spcPct val="115000"/>
              </a:lnSpc>
              <a:spcBef>
                <a:spcPts val="0"/>
              </a:spcBef>
              <a:spcAft>
                <a:spcPts val="0"/>
              </a:spcAft>
              <a:buClr>
                <a:srgbClr val="000000"/>
              </a:buClr>
              <a:buSzPct val="100000"/>
              <a:buFont typeface="Calibri"/>
              <a:buChar char="●"/>
            </a:pPr>
            <a:r>
              <a:rPr lang="en" sz="3150" b="1">
                <a:solidFill>
                  <a:srgbClr val="000000"/>
                </a:solidFill>
              </a:rPr>
              <a:t>Depression- </a:t>
            </a:r>
            <a:r>
              <a:rPr lang="en" sz="3150">
                <a:solidFill>
                  <a:srgbClr val="000000"/>
                </a:solidFill>
              </a:rPr>
              <a:t>Depression is a risk factor for suicide, but also hopelessness, helplessness, no sense of belonging and feeling like a burden to others </a:t>
            </a:r>
            <a:endParaRPr sz="3150">
              <a:solidFill>
                <a:srgbClr val="000000"/>
              </a:solidFill>
            </a:endParaRPr>
          </a:p>
          <a:p>
            <a:pPr marL="457200" lvl="0" indent="-338613" algn="l" rtl="0">
              <a:lnSpc>
                <a:spcPct val="115000"/>
              </a:lnSpc>
              <a:spcBef>
                <a:spcPts val="0"/>
              </a:spcBef>
              <a:spcAft>
                <a:spcPts val="0"/>
              </a:spcAft>
              <a:buClr>
                <a:srgbClr val="000000"/>
              </a:buClr>
              <a:buSzPct val="100000"/>
              <a:buChar char="●"/>
            </a:pPr>
            <a:r>
              <a:rPr lang="en" sz="3150" b="1">
                <a:solidFill>
                  <a:srgbClr val="000000"/>
                </a:solidFill>
              </a:rPr>
              <a:t>Reckless Behavior-</a:t>
            </a:r>
            <a:r>
              <a:rPr lang="en" sz="3150">
                <a:solidFill>
                  <a:srgbClr val="000000"/>
                </a:solidFill>
              </a:rPr>
              <a:t> can also be more subtle such as not eating, purposely crossing the street without looking, disregarding safety precautions (“whatever happens happens” thinking)</a:t>
            </a:r>
            <a:endParaRPr sz="3150">
              <a:solidFill>
                <a:srgbClr val="000000"/>
              </a:solidFill>
            </a:endParaRPr>
          </a:p>
          <a:p>
            <a:pPr marL="457200" lvl="0" indent="-338613" algn="l" rtl="0">
              <a:lnSpc>
                <a:spcPct val="115000"/>
              </a:lnSpc>
              <a:spcBef>
                <a:spcPts val="0"/>
              </a:spcBef>
              <a:spcAft>
                <a:spcPts val="0"/>
              </a:spcAft>
              <a:buClr>
                <a:srgbClr val="000000"/>
              </a:buClr>
              <a:buSzPct val="100000"/>
              <a:buFont typeface="Calibri"/>
              <a:buChar char="●"/>
            </a:pPr>
            <a:r>
              <a:rPr lang="en" sz="3150" b="1">
                <a:solidFill>
                  <a:srgbClr val="000000"/>
                </a:solidFill>
              </a:rPr>
              <a:t>Atypical Behavior- </a:t>
            </a:r>
            <a:r>
              <a:rPr lang="en" sz="3150">
                <a:solidFill>
                  <a:srgbClr val="000000"/>
                </a:solidFill>
              </a:rPr>
              <a:t>sudden grade drops, mood changes, change in attendance</a:t>
            </a:r>
            <a:endParaRPr sz="1300">
              <a:latin typeface="Calibri"/>
              <a:ea typeface="Calibri"/>
              <a:cs typeface="Calibri"/>
              <a:sym typeface="Calibri"/>
            </a:endParaRPr>
          </a:p>
        </p:txBody>
      </p:sp>
      <p:sp>
        <p:nvSpPr>
          <p:cNvPr id="233" name="Google Shape;233;p2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11</a:t>
            </a:fld>
            <a:endParaRPr sz="1000" b="0">
              <a:latin typeface="Nunito"/>
              <a:ea typeface="Nunito"/>
              <a:cs typeface="Nunito"/>
              <a:sym typeface="Nunito"/>
            </a:endParaRPr>
          </a:p>
        </p:txBody>
      </p:sp>
      <p:pic>
        <p:nvPicPr>
          <p:cNvPr id="3" name="Audio 2">
            <a:hlinkClick r:id="" action="ppaction://media"/>
            <a:extLst>
              <a:ext uri="{FF2B5EF4-FFF2-40B4-BE49-F238E27FC236}">
                <a16:creationId xmlns:a16="http://schemas.microsoft.com/office/drawing/2014/main" id="{4A3C1A4F-D5AE-4754-B184-96C67C0AF4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749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6"/>
          <p:cNvSpPr txBox="1">
            <a:spLocks noGrp="1"/>
          </p:cNvSpPr>
          <p:nvPr>
            <p:ph type="title"/>
          </p:nvPr>
        </p:nvSpPr>
        <p:spPr>
          <a:xfrm rot="10800000" flipH="1">
            <a:off x="1009850" y="885214"/>
            <a:ext cx="2879400" cy="3671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9" name="Google Shape;239;p26"/>
          <p:cNvSpPr txBox="1">
            <a:spLocks noGrp="1"/>
          </p:cNvSpPr>
          <p:nvPr>
            <p:ph type="body" idx="1"/>
          </p:nvPr>
        </p:nvSpPr>
        <p:spPr>
          <a:xfrm>
            <a:off x="1009850" y="1841875"/>
            <a:ext cx="2879400" cy="28515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4200" b="1">
                <a:solidFill>
                  <a:schemeClr val="dk1"/>
                </a:solidFill>
                <a:latin typeface="Amatic SC"/>
                <a:ea typeface="Amatic SC"/>
                <a:cs typeface="Amatic SC"/>
                <a:sym typeface="Amatic SC"/>
              </a:rPr>
              <a:t>Warning signs of self-injurious behavior </a:t>
            </a:r>
            <a:r>
              <a:rPr lang="en" sz="4200" b="1">
                <a:latin typeface="Times New Roman"/>
                <a:ea typeface="Times New Roman"/>
                <a:cs typeface="Times New Roman"/>
                <a:sym typeface="Times New Roman"/>
              </a:rPr>
              <a:t>  </a:t>
            </a:r>
            <a:endParaRPr sz="4200">
              <a:solidFill>
                <a:srgbClr val="3F3F3F"/>
              </a:solidFill>
              <a:latin typeface="Times New Roman"/>
              <a:ea typeface="Times New Roman"/>
              <a:cs typeface="Times New Roman"/>
              <a:sym typeface="Times New Roman"/>
            </a:endParaRPr>
          </a:p>
          <a:p>
            <a:pPr marL="0" lvl="0" indent="0" algn="l" rtl="0">
              <a:lnSpc>
                <a:spcPct val="80000"/>
              </a:lnSpc>
              <a:spcBef>
                <a:spcPts val="1200"/>
              </a:spcBef>
              <a:spcAft>
                <a:spcPts val="0"/>
              </a:spcAft>
              <a:buNone/>
            </a:pPr>
            <a:endParaRPr sz="2400">
              <a:solidFill>
                <a:srgbClr val="3F3F3F"/>
              </a:solidFill>
              <a:latin typeface="Calibri"/>
              <a:ea typeface="Calibri"/>
              <a:cs typeface="Calibri"/>
              <a:sym typeface="Calibri"/>
            </a:endParaRPr>
          </a:p>
          <a:p>
            <a:pPr marL="457200" lvl="0" indent="0" algn="l" rtl="0">
              <a:lnSpc>
                <a:spcPct val="80000"/>
              </a:lnSpc>
              <a:spcBef>
                <a:spcPts val="1200"/>
              </a:spcBef>
              <a:spcAft>
                <a:spcPts val="0"/>
              </a:spcAft>
              <a:buNone/>
            </a:pPr>
            <a:endParaRPr sz="2400">
              <a:solidFill>
                <a:srgbClr val="3F3F3F"/>
              </a:solidFill>
              <a:latin typeface="Calibri"/>
              <a:ea typeface="Calibri"/>
              <a:cs typeface="Calibri"/>
              <a:sym typeface="Calibri"/>
            </a:endParaRPr>
          </a:p>
          <a:p>
            <a:pPr marL="0" lvl="0" indent="0" algn="l" rtl="0">
              <a:lnSpc>
                <a:spcPct val="90000"/>
              </a:lnSpc>
              <a:spcBef>
                <a:spcPts val="200"/>
              </a:spcBef>
              <a:spcAft>
                <a:spcPts val="1000"/>
              </a:spcAft>
              <a:buNone/>
            </a:pPr>
            <a:endParaRPr sz="2400"/>
          </a:p>
        </p:txBody>
      </p:sp>
      <p:sp>
        <p:nvSpPr>
          <p:cNvPr id="240" name="Google Shape;240;p26"/>
          <p:cNvSpPr txBox="1">
            <a:spLocks noGrp="1"/>
          </p:cNvSpPr>
          <p:nvPr>
            <p:ph type="sldNum" idx="12"/>
          </p:nvPr>
        </p:nvSpPr>
        <p:spPr>
          <a:xfrm>
            <a:off x="8404375" y="4693376"/>
            <a:ext cx="548700" cy="300300"/>
          </a:xfrm>
          <a:prstGeom prst="rect">
            <a:avLst/>
          </a:prstGeom>
        </p:spPr>
        <p:txBody>
          <a:bodyPr spcFirstLastPara="1" wrap="square" lIns="91425" tIns="91425" rIns="91425" bIns="91425" anchor="ctr" anchorCtr="0">
            <a:normAutofit fontScale="92500" lnSpcReduction="20000"/>
          </a:bodyPr>
          <a:lstStyle/>
          <a:p>
            <a:pPr marL="0" lvl="0" indent="0" algn="r" rtl="0">
              <a:spcBef>
                <a:spcPts val="0"/>
              </a:spcBef>
              <a:spcAft>
                <a:spcPts val="0"/>
              </a:spcAft>
              <a:buNone/>
            </a:pPr>
            <a:fld id="{00000000-1234-1234-1234-123412341234}" type="slidenum">
              <a:rPr lang="en"/>
              <a:t>12</a:t>
            </a:fld>
            <a:endParaRPr/>
          </a:p>
        </p:txBody>
      </p:sp>
      <p:sp>
        <p:nvSpPr>
          <p:cNvPr id="241" name="Google Shape;241;p26"/>
          <p:cNvSpPr txBox="1">
            <a:spLocks noGrp="1"/>
          </p:cNvSpPr>
          <p:nvPr>
            <p:ph type="body" idx="4294967295"/>
          </p:nvPr>
        </p:nvSpPr>
        <p:spPr>
          <a:xfrm>
            <a:off x="4439727" y="308552"/>
            <a:ext cx="4242900" cy="4526400"/>
          </a:xfrm>
          <a:prstGeom prst="rect">
            <a:avLst/>
          </a:prstGeom>
        </p:spPr>
        <p:txBody>
          <a:bodyPr spcFirstLastPara="1" wrap="square" lIns="0" tIns="274300" rIns="91425" bIns="91425" anchor="t" anchorCtr="0">
            <a:normAutofit fontScale="92500" lnSpcReduction="20000"/>
          </a:bodyPr>
          <a:lstStyle/>
          <a:p>
            <a:pPr marL="457200" lvl="0" indent="-328930" algn="l" rtl="0">
              <a:lnSpc>
                <a:spcPct val="100000"/>
              </a:lnSpc>
              <a:spcBef>
                <a:spcPts val="1200"/>
              </a:spcBef>
              <a:spcAft>
                <a:spcPts val="0"/>
              </a:spcAft>
              <a:buSzPct val="100000"/>
              <a:buChar char="●"/>
            </a:pPr>
            <a:r>
              <a:rPr lang="en" sz="1708">
                <a:solidFill>
                  <a:srgbClr val="3F3F3F"/>
                </a:solidFill>
              </a:rPr>
              <a:t>Avoiding activities that expose the body    (i.e. arms, elbows, thighs)</a:t>
            </a:r>
            <a:endParaRPr sz="1708">
              <a:solidFill>
                <a:srgbClr val="3F3F3F"/>
              </a:solidFill>
            </a:endParaRPr>
          </a:p>
          <a:p>
            <a:pPr marL="457200" lvl="0" indent="0" algn="l" rtl="0">
              <a:lnSpc>
                <a:spcPct val="100000"/>
              </a:lnSpc>
              <a:spcBef>
                <a:spcPts val="1200"/>
              </a:spcBef>
              <a:spcAft>
                <a:spcPts val="0"/>
              </a:spcAft>
              <a:buNone/>
            </a:pPr>
            <a:endParaRPr sz="1500">
              <a:solidFill>
                <a:srgbClr val="3F3F3F"/>
              </a:solidFill>
            </a:endParaRPr>
          </a:p>
          <a:p>
            <a:pPr marL="457200" lvl="0" indent="-328930" algn="l" rtl="0">
              <a:lnSpc>
                <a:spcPct val="100000"/>
              </a:lnSpc>
              <a:spcBef>
                <a:spcPts val="1200"/>
              </a:spcBef>
              <a:spcAft>
                <a:spcPts val="0"/>
              </a:spcAft>
              <a:buSzPct val="100000"/>
              <a:buChar char="●"/>
            </a:pPr>
            <a:r>
              <a:rPr lang="en" sz="1708">
                <a:solidFill>
                  <a:srgbClr val="3F3F3F"/>
                </a:solidFill>
              </a:rPr>
              <a:t>Physical signs of self-harm on the body      (i.e. scratches, cuts, burns, scars)</a:t>
            </a:r>
            <a:endParaRPr sz="1708">
              <a:solidFill>
                <a:srgbClr val="3F3F3F"/>
              </a:solidFill>
            </a:endParaRPr>
          </a:p>
          <a:p>
            <a:pPr marL="457200" lvl="0" indent="0" algn="l" rtl="0">
              <a:lnSpc>
                <a:spcPct val="100000"/>
              </a:lnSpc>
              <a:spcBef>
                <a:spcPts val="1200"/>
              </a:spcBef>
              <a:spcAft>
                <a:spcPts val="0"/>
              </a:spcAft>
              <a:buNone/>
            </a:pPr>
            <a:endParaRPr sz="1500">
              <a:solidFill>
                <a:srgbClr val="3F3F3F"/>
              </a:solidFill>
            </a:endParaRPr>
          </a:p>
          <a:p>
            <a:pPr marL="457200" lvl="0" indent="-328930" algn="l" rtl="0">
              <a:lnSpc>
                <a:spcPct val="100000"/>
              </a:lnSpc>
              <a:spcBef>
                <a:spcPts val="1200"/>
              </a:spcBef>
              <a:spcAft>
                <a:spcPts val="0"/>
              </a:spcAft>
              <a:buSzPct val="100000"/>
              <a:buChar char="●"/>
            </a:pPr>
            <a:r>
              <a:rPr lang="en" sz="1708">
                <a:solidFill>
                  <a:srgbClr val="3F3F3F"/>
                </a:solidFill>
              </a:rPr>
              <a:t>Dressing inappropriately for the weather   (i.e. long sleeves/hoodies in summer)</a:t>
            </a:r>
            <a:endParaRPr sz="1708">
              <a:solidFill>
                <a:srgbClr val="3F3F3F"/>
              </a:solidFill>
            </a:endParaRPr>
          </a:p>
          <a:p>
            <a:pPr marL="457200" lvl="0" indent="0" algn="l" rtl="0">
              <a:lnSpc>
                <a:spcPct val="100000"/>
              </a:lnSpc>
              <a:spcBef>
                <a:spcPts val="1200"/>
              </a:spcBef>
              <a:spcAft>
                <a:spcPts val="0"/>
              </a:spcAft>
              <a:buNone/>
            </a:pPr>
            <a:endParaRPr sz="1500">
              <a:solidFill>
                <a:srgbClr val="3F3F3F"/>
              </a:solidFill>
            </a:endParaRPr>
          </a:p>
          <a:p>
            <a:pPr marL="457200" lvl="0" indent="-328453" algn="l" rtl="0">
              <a:lnSpc>
                <a:spcPct val="100000"/>
              </a:lnSpc>
              <a:spcBef>
                <a:spcPts val="1200"/>
              </a:spcBef>
              <a:spcAft>
                <a:spcPts val="0"/>
              </a:spcAft>
              <a:buSzPct val="100000"/>
              <a:buChar char="●"/>
            </a:pPr>
            <a:r>
              <a:rPr lang="en" sz="1700">
                <a:solidFill>
                  <a:srgbClr val="3F3F3F"/>
                </a:solidFill>
              </a:rPr>
              <a:t>Hiding potentially dangerous items/objects (i.e. sharpeners, razor blades, scissors)</a:t>
            </a:r>
            <a:endParaRPr sz="1700">
              <a:solidFill>
                <a:srgbClr val="3F3F3F"/>
              </a:solidFill>
            </a:endParaRPr>
          </a:p>
          <a:p>
            <a:pPr marL="457200" lvl="0" indent="0" algn="l" rtl="0">
              <a:lnSpc>
                <a:spcPct val="100000"/>
              </a:lnSpc>
              <a:spcBef>
                <a:spcPts val="1200"/>
              </a:spcBef>
              <a:spcAft>
                <a:spcPts val="0"/>
              </a:spcAft>
              <a:buNone/>
            </a:pPr>
            <a:endParaRPr sz="1500">
              <a:solidFill>
                <a:srgbClr val="3F3F3F"/>
              </a:solidFill>
            </a:endParaRPr>
          </a:p>
          <a:p>
            <a:pPr marL="457200" lvl="0" indent="-328453" algn="l" rtl="0">
              <a:lnSpc>
                <a:spcPct val="115000"/>
              </a:lnSpc>
              <a:spcBef>
                <a:spcPts val="1200"/>
              </a:spcBef>
              <a:spcAft>
                <a:spcPts val="0"/>
              </a:spcAft>
              <a:buClr>
                <a:srgbClr val="3F3F3F"/>
              </a:buClr>
              <a:buSzPct val="100000"/>
              <a:buChar char="●"/>
            </a:pPr>
            <a:r>
              <a:rPr lang="en" sz="1700">
                <a:solidFill>
                  <a:srgbClr val="3F3F3F"/>
                </a:solidFill>
              </a:rPr>
              <a:t>Recent self-injuries should be evaluated by school nurse</a:t>
            </a:r>
            <a:endParaRPr sz="800">
              <a:solidFill>
                <a:srgbClr val="3F3F3F"/>
              </a:solidFill>
              <a:latin typeface="Calibri"/>
              <a:ea typeface="Calibri"/>
              <a:cs typeface="Calibri"/>
              <a:sym typeface="Calibri"/>
            </a:endParaRPr>
          </a:p>
        </p:txBody>
      </p:sp>
      <p:pic>
        <p:nvPicPr>
          <p:cNvPr id="5" name="Audio 4">
            <a:hlinkClick r:id="" action="ppaction://media"/>
            <a:extLst>
              <a:ext uri="{FF2B5EF4-FFF2-40B4-BE49-F238E27FC236}">
                <a16:creationId xmlns:a16="http://schemas.microsoft.com/office/drawing/2014/main" id="{13B95A10-69C8-4F1A-8824-B2A2F8A27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4534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7"/>
          <p:cNvSpPr txBox="1"/>
          <p:nvPr/>
        </p:nvSpPr>
        <p:spPr>
          <a:xfrm>
            <a:off x="908200" y="1763200"/>
            <a:ext cx="7050000" cy="2583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endParaRPr sz="2400">
              <a:solidFill>
                <a:schemeClr val="lt1"/>
              </a:solidFill>
              <a:highlight>
                <a:schemeClr val="dk1"/>
              </a:highlight>
              <a:latin typeface="Nunito"/>
              <a:ea typeface="Nunito"/>
              <a:cs typeface="Nunito"/>
              <a:sym typeface="Nunito"/>
            </a:endParaRPr>
          </a:p>
        </p:txBody>
      </p:sp>
      <p:sp>
        <p:nvSpPr>
          <p:cNvPr id="247" name="Google Shape;247;p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13</a:t>
            </a:fld>
            <a:endParaRPr sz="1000" b="0">
              <a:latin typeface="Nunito"/>
              <a:ea typeface="Nunito"/>
              <a:cs typeface="Nunito"/>
              <a:sym typeface="Nunito"/>
            </a:endParaRPr>
          </a:p>
        </p:txBody>
      </p:sp>
      <p:sp>
        <p:nvSpPr>
          <p:cNvPr id="248" name="Google Shape;248;p27"/>
          <p:cNvSpPr txBox="1">
            <a:spLocks noGrp="1"/>
          </p:cNvSpPr>
          <p:nvPr>
            <p:ph type="body" idx="1"/>
          </p:nvPr>
        </p:nvSpPr>
        <p:spPr>
          <a:xfrm>
            <a:off x="883375" y="1506350"/>
            <a:ext cx="3307500" cy="2762100"/>
          </a:xfrm>
          <a:prstGeom prst="rect">
            <a:avLst/>
          </a:prstGeom>
        </p:spPr>
        <p:txBody>
          <a:bodyPr spcFirstLastPara="1" wrap="square" lIns="91425" tIns="91425" rIns="91425" bIns="91425" anchor="t" anchorCtr="0">
            <a:normAutofit/>
          </a:bodyPr>
          <a:lstStyle/>
          <a:p>
            <a:pPr marL="0" lvl="0" indent="0" algn="ctr" rtl="0">
              <a:lnSpc>
                <a:spcPct val="90000"/>
              </a:lnSpc>
              <a:spcBef>
                <a:spcPts val="0"/>
              </a:spcBef>
              <a:spcAft>
                <a:spcPts val="0"/>
              </a:spcAft>
              <a:buNone/>
            </a:pPr>
            <a:r>
              <a:rPr lang="en" sz="2500" b="1"/>
              <a:t>The student expresses </a:t>
            </a:r>
            <a:endParaRPr sz="2500" b="1"/>
          </a:p>
          <a:p>
            <a:pPr marL="0" lvl="0" indent="0" algn="ctr" rtl="0">
              <a:lnSpc>
                <a:spcPct val="90000"/>
              </a:lnSpc>
              <a:spcBef>
                <a:spcPts val="0"/>
              </a:spcBef>
              <a:spcAft>
                <a:spcPts val="0"/>
              </a:spcAft>
              <a:buNone/>
            </a:pPr>
            <a:r>
              <a:rPr lang="en" sz="2500" b="1"/>
              <a:t>suicidal feelings. </a:t>
            </a:r>
            <a:endParaRPr sz="2500" b="1"/>
          </a:p>
          <a:p>
            <a:pPr marL="0" lvl="0" indent="0" algn="l" rtl="0">
              <a:lnSpc>
                <a:spcPct val="90000"/>
              </a:lnSpc>
              <a:spcBef>
                <a:spcPts val="0"/>
              </a:spcBef>
              <a:spcAft>
                <a:spcPts val="0"/>
              </a:spcAft>
              <a:buNone/>
            </a:pPr>
            <a:endParaRPr sz="3900" b="1">
              <a:latin typeface="Amatic SC"/>
              <a:ea typeface="Amatic SC"/>
              <a:cs typeface="Amatic SC"/>
              <a:sym typeface="Amatic SC"/>
            </a:endParaRPr>
          </a:p>
          <a:p>
            <a:pPr marL="0" lvl="0" indent="0" algn="l" rtl="0">
              <a:lnSpc>
                <a:spcPct val="90000"/>
              </a:lnSpc>
              <a:spcBef>
                <a:spcPts val="0"/>
              </a:spcBef>
              <a:spcAft>
                <a:spcPts val="0"/>
              </a:spcAft>
              <a:buNone/>
            </a:pPr>
            <a:endParaRPr sz="3400" b="1">
              <a:latin typeface="Amatic SC"/>
              <a:ea typeface="Amatic SC"/>
              <a:cs typeface="Amatic SC"/>
              <a:sym typeface="Amatic SC"/>
            </a:endParaRPr>
          </a:p>
          <a:p>
            <a:pPr marL="0" lvl="0" indent="0" algn="l" rtl="0">
              <a:lnSpc>
                <a:spcPct val="90000"/>
              </a:lnSpc>
              <a:spcBef>
                <a:spcPts val="0"/>
              </a:spcBef>
              <a:spcAft>
                <a:spcPts val="0"/>
              </a:spcAft>
              <a:buNone/>
            </a:pPr>
            <a:r>
              <a:rPr lang="en" sz="3400" b="1">
                <a:latin typeface="Amatic SC"/>
                <a:ea typeface="Amatic SC"/>
                <a:cs typeface="Amatic SC"/>
                <a:sym typeface="Amatic SC"/>
              </a:rPr>
              <a:t>  </a:t>
            </a:r>
            <a:endParaRPr sz="1400"/>
          </a:p>
        </p:txBody>
      </p:sp>
      <p:sp>
        <p:nvSpPr>
          <p:cNvPr id="249" name="Google Shape;249;p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0">
                <a:solidFill>
                  <a:srgbClr val="202124"/>
                </a:solidFill>
              </a:rPr>
              <a:t>Signs that require</a:t>
            </a:r>
            <a:r>
              <a:rPr lang="en" b="0"/>
              <a:t> </a:t>
            </a:r>
            <a:r>
              <a:rPr lang="en">
                <a:solidFill>
                  <a:srgbClr val="C00000"/>
                </a:solidFill>
              </a:rPr>
              <a:t>IMMEDIATE attention</a:t>
            </a:r>
            <a:endParaRPr>
              <a:solidFill>
                <a:srgbClr val="C00000"/>
              </a:solidFill>
            </a:endParaRPr>
          </a:p>
        </p:txBody>
      </p:sp>
      <p:sp>
        <p:nvSpPr>
          <p:cNvPr id="250" name="Google Shape;250;p27"/>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1" name="Google Shape;251;p27"/>
          <p:cNvPicPr preferRelativeResize="0"/>
          <p:nvPr/>
        </p:nvPicPr>
        <p:blipFill>
          <a:blip r:embed="rId5">
            <a:alphaModFix/>
          </a:blip>
          <a:stretch>
            <a:fillRect/>
          </a:stretch>
        </p:blipFill>
        <p:spPr>
          <a:xfrm>
            <a:off x="1213897" y="2582200"/>
            <a:ext cx="2646450" cy="1764300"/>
          </a:xfrm>
          <a:prstGeom prst="rect">
            <a:avLst/>
          </a:prstGeom>
          <a:noFill/>
          <a:ln>
            <a:noFill/>
          </a:ln>
        </p:spPr>
      </p:pic>
      <p:sp>
        <p:nvSpPr>
          <p:cNvPr id="252" name="Google Shape;252;p27"/>
          <p:cNvSpPr/>
          <p:nvPr/>
        </p:nvSpPr>
        <p:spPr>
          <a:xfrm>
            <a:off x="4611875" y="1506350"/>
            <a:ext cx="3307500" cy="30471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Nunito"/>
              <a:ea typeface="Nunito"/>
              <a:cs typeface="Nunito"/>
              <a:sym typeface="Nunito"/>
            </a:endParaRPr>
          </a:p>
          <a:p>
            <a:pPr marL="0" lvl="0" indent="0" algn="ctr" rtl="0">
              <a:spcBef>
                <a:spcPts val="1000"/>
              </a:spcBef>
              <a:spcAft>
                <a:spcPts val="0"/>
              </a:spcAft>
              <a:buNone/>
            </a:pPr>
            <a:r>
              <a:rPr lang="en" sz="2000">
                <a:solidFill>
                  <a:schemeClr val="dk1"/>
                </a:solidFill>
                <a:latin typeface="Nunito"/>
                <a:ea typeface="Nunito"/>
                <a:cs typeface="Nunito"/>
                <a:sym typeface="Nunito"/>
              </a:rPr>
              <a:t>“I wish I were dead.”</a:t>
            </a:r>
            <a:endParaRPr sz="2000">
              <a:solidFill>
                <a:schemeClr val="dk1"/>
              </a:solidFill>
              <a:latin typeface="Nunito"/>
              <a:ea typeface="Nunito"/>
              <a:cs typeface="Nunito"/>
              <a:sym typeface="Nunito"/>
            </a:endParaRPr>
          </a:p>
          <a:p>
            <a:pPr marL="0" lvl="0" indent="0" algn="ctr" rtl="0">
              <a:spcBef>
                <a:spcPts val="1000"/>
              </a:spcBef>
              <a:spcAft>
                <a:spcPts val="0"/>
              </a:spcAft>
              <a:buNone/>
            </a:pPr>
            <a:r>
              <a:rPr lang="en" sz="2000">
                <a:solidFill>
                  <a:schemeClr val="dk1"/>
                </a:solidFill>
                <a:latin typeface="Nunito"/>
                <a:ea typeface="Nunito"/>
                <a:cs typeface="Nunito"/>
                <a:sym typeface="Nunito"/>
              </a:rPr>
              <a:t>“I am going to end it all.”</a:t>
            </a:r>
            <a:endParaRPr sz="2000">
              <a:solidFill>
                <a:schemeClr val="dk1"/>
              </a:solidFill>
              <a:latin typeface="Nunito"/>
              <a:ea typeface="Nunito"/>
              <a:cs typeface="Nunito"/>
              <a:sym typeface="Nunito"/>
            </a:endParaRPr>
          </a:p>
          <a:p>
            <a:pPr marL="0" lvl="0" indent="0" algn="ctr" rtl="0">
              <a:spcBef>
                <a:spcPts val="1000"/>
              </a:spcBef>
              <a:spcAft>
                <a:spcPts val="0"/>
              </a:spcAft>
              <a:buNone/>
            </a:pPr>
            <a:r>
              <a:rPr lang="en" sz="2000">
                <a:solidFill>
                  <a:schemeClr val="dk1"/>
                </a:solidFill>
                <a:latin typeface="Nunito"/>
                <a:ea typeface="Nunito"/>
                <a:cs typeface="Nunito"/>
                <a:sym typeface="Nunito"/>
              </a:rPr>
              <a:t>“You will be better off without me.”</a:t>
            </a:r>
            <a:endParaRPr sz="2000">
              <a:solidFill>
                <a:schemeClr val="dk1"/>
              </a:solidFill>
              <a:latin typeface="Nunito"/>
              <a:ea typeface="Nunito"/>
              <a:cs typeface="Nunito"/>
              <a:sym typeface="Nunito"/>
            </a:endParaRPr>
          </a:p>
          <a:p>
            <a:pPr marL="0" lvl="0" indent="0" algn="ctr" rtl="0">
              <a:spcBef>
                <a:spcPts val="1000"/>
              </a:spcBef>
              <a:spcAft>
                <a:spcPts val="0"/>
              </a:spcAft>
              <a:buNone/>
            </a:pPr>
            <a:r>
              <a:rPr lang="en" sz="2000">
                <a:solidFill>
                  <a:schemeClr val="dk1"/>
                </a:solidFill>
                <a:latin typeface="Nunito"/>
                <a:ea typeface="Nunito"/>
                <a:cs typeface="Nunito"/>
                <a:sym typeface="Nunito"/>
              </a:rPr>
              <a:t>“What is the point of living?”</a:t>
            </a:r>
            <a:endParaRPr sz="2000">
              <a:solidFill>
                <a:schemeClr val="dk1"/>
              </a:solidFill>
              <a:latin typeface="Nunito"/>
              <a:ea typeface="Nunito"/>
              <a:cs typeface="Nunito"/>
              <a:sym typeface="Nunito"/>
            </a:endParaRPr>
          </a:p>
          <a:p>
            <a:pPr marL="0" lvl="0" indent="0" algn="ctr" rtl="0">
              <a:spcBef>
                <a:spcPts val="1000"/>
              </a:spcBef>
              <a:spcAft>
                <a:spcPts val="0"/>
              </a:spcAft>
              <a:buNone/>
            </a:pPr>
            <a:r>
              <a:rPr lang="en" sz="2000">
                <a:solidFill>
                  <a:schemeClr val="dk1"/>
                </a:solidFill>
                <a:latin typeface="Nunito"/>
                <a:ea typeface="Nunito"/>
                <a:cs typeface="Nunito"/>
                <a:sym typeface="Nunito"/>
              </a:rPr>
              <a:t>“Soon you won’t have to worry about me.”</a:t>
            </a:r>
            <a:endParaRPr sz="2000">
              <a:solidFill>
                <a:schemeClr val="dk1"/>
              </a:solidFill>
              <a:latin typeface="Nunito"/>
              <a:ea typeface="Nunito"/>
              <a:cs typeface="Nunito"/>
              <a:sym typeface="Nunito"/>
            </a:endParaRPr>
          </a:p>
          <a:p>
            <a:pPr marL="0" lvl="0" indent="0" algn="l" rtl="0">
              <a:spcBef>
                <a:spcPts val="1000"/>
              </a:spcBef>
              <a:spcAft>
                <a:spcPts val="0"/>
              </a:spcAft>
              <a:buNone/>
            </a:pPr>
            <a:endParaRPr/>
          </a:p>
        </p:txBody>
      </p:sp>
      <p:pic>
        <p:nvPicPr>
          <p:cNvPr id="4" name="Audio 3">
            <a:hlinkClick r:id="" action="ppaction://media"/>
            <a:extLst>
              <a:ext uri="{FF2B5EF4-FFF2-40B4-BE49-F238E27FC236}">
                <a16:creationId xmlns:a16="http://schemas.microsoft.com/office/drawing/2014/main" id="{B464402B-608A-42A2-8D01-CAF344538E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1739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8"/>
          <p:cNvSpPr txBox="1">
            <a:spLocks noGrp="1"/>
          </p:cNvSpPr>
          <p:nvPr>
            <p:ph type="title"/>
          </p:nvPr>
        </p:nvSpPr>
        <p:spPr>
          <a:xfrm>
            <a:off x="1083625" y="359050"/>
            <a:ext cx="6426300" cy="119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00"/>
              <a:t>Supporting your student during disclosure of </a:t>
            </a:r>
            <a:endParaRPr sz="2700"/>
          </a:p>
          <a:p>
            <a:pPr marL="0" lvl="0" indent="0" algn="ctr" rtl="0">
              <a:spcBef>
                <a:spcPts val="0"/>
              </a:spcBef>
              <a:spcAft>
                <a:spcPts val="0"/>
              </a:spcAft>
              <a:buNone/>
            </a:pPr>
            <a:r>
              <a:rPr lang="en" sz="2700"/>
              <a:t>Suicide Ideation </a:t>
            </a:r>
            <a:endParaRPr sz="2700"/>
          </a:p>
        </p:txBody>
      </p:sp>
      <p:sp>
        <p:nvSpPr>
          <p:cNvPr id="258" name="Google Shape;258;p28"/>
          <p:cNvSpPr txBox="1">
            <a:spLocks noGrp="1"/>
          </p:cNvSpPr>
          <p:nvPr>
            <p:ph type="body" idx="1"/>
          </p:nvPr>
        </p:nvSpPr>
        <p:spPr>
          <a:xfrm>
            <a:off x="888650" y="1757450"/>
            <a:ext cx="3548700" cy="31257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None/>
            </a:pPr>
            <a:r>
              <a:rPr lang="en" sz="4500"/>
              <a:t>   </a:t>
            </a:r>
            <a:r>
              <a:rPr lang="en" sz="5730"/>
              <a:t>Ask Direct Questions</a:t>
            </a:r>
            <a:endParaRPr sz="5730"/>
          </a:p>
          <a:p>
            <a:pPr marL="0" lvl="0" indent="0" algn="l" rtl="0">
              <a:spcBef>
                <a:spcPts val="1200"/>
              </a:spcBef>
              <a:spcAft>
                <a:spcPts val="0"/>
              </a:spcAft>
              <a:buNone/>
            </a:pPr>
            <a:r>
              <a:rPr lang="en" sz="4500"/>
              <a:t>  </a:t>
            </a:r>
            <a:r>
              <a:rPr lang="en" sz="5830"/>
              <a:t>Ensure student supervision by      </a:t>
            </a:r>
            <a:r>
              <a:rPr lang="en" sz="5830" b="1" u="sng"/>
              <a:t>certificated</a:t>
            </a:r>
            <a:r>
              <a:rPr lang="en" sz="5830"/>
              <a:t> staff at ALL TIMES!</a:t>
            </a:r>
            <a:endParaRPr sz="5830"/>
          </a:p>
          <a:p>
            <a:pPr marL="0" lvl="0" indent="0" algn="l" rtl="0">
              <a:spcBef>
                <a:spcPts val="1200"/>
              </a:spcBef>
              <a:spcAft>
                <a:spcPts val="0"/>
              </a:spcAft>
              <a:buNone/>
            </a:pPr>
            <a:r>
              <a:rPr lang="en" sz="4600"/>
              <a:t>     </a:t>
            </a:r>
            <a:br>
              <a:rPr lang="en" sz="4600" b="1"/>
            </a:br>
            <a:r>
              <a:rPr lang="en" sz="5830"/>
              <a:t>Conduct a risk assessment the                  </a:t>
            </a:r>
            <a:r>
              <a:rPr lang="en" sz="5830" b="1"/>
              <a:t>same day! </a:t>
            </a:r>
            <a:r>
              <a:rPr lang="en" sz="4600" b="1"/>
              <a:t>  </a:t>
            </a:r>
            <a:r>
              <a:rPr lang="en" sz="4600"/>
              <a:t>               </a:t>
            </a:r>
            <a:endParaRPr sz="4600" b="1"/>
          </a:p>
          <a:p>
            <a:pPr marL="0" lvl="0" indent="0" algn="l" rtl="0">
              <a:spcBef>
                <a:spcPts val="1200"/>
              </a:spcBef>
              <a:spcAft>
                <a:spcPts val="0"/>
              </a:spcAft>
              <a:buNone/>
            </a:pPr>
            <a:r>
              <a:rPr lang="en" sz="4600"/>
              <a:t> </a:t>
            </a:r>
            <a:r>
              <a:rPr lang="en" sz="5830"/>
              <a:t>Consult with your Team  </a:t>
            </a:r>
            <a:endParaRPr/>
          </a:p>
          <a:p>
            <a:pPr marL="0" lvl="0" indent="0" algn="l" rtl="0">
              <a:spcBef>
                <a:spcPts val="1200"/>
              </a:spcBef>
              <a:spcAft>
                <a:spcPts val="1200"/>
              </a:spcAft>
              <a:buNone/>
            </a:pPr>
            <a:endParaRPr/>
          </a:p>
        </p:txBody>
      </p:sp>
      <p:sp>
        <p:nvSpPr>
          <p:cNvPr id="259" name="Google Shape;259;p28"/>
          <p:cNvSpPr txBox="1">
            <a:spLocks noGrp="1"/>
          </p:cNvSpPr>
          <p:nvPr>
            <p:ph type="body" idx="4294967295"/>
          </p:nvPr>
        </p:nvSpPr>
        <p:spPr>
          <a:xfrm>
            <a:off x="4798700" y="1811725"/>
            <a:ext cx="3932400" cy="2672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10215" b="1">
                <a:solidFill>
                  <a:srgbClr val="FF0000"/>
                </a:solidFill>
                <a:latin typeface="Roboto"/>
                <a:ea typeface="Roboto"/>
                <a:cs typeface="Roboto"/>
                <a:sym typeface="Roboto"/>
              </a:rPr>
              <a:t>X </a:t>
            </a:r>
            <a:r>
              <a:rPr lang="en" sz="7215"/>
              <a:t>Don’t be afraid to go there </a:t>
            </a:r>
            <a:endParaRPr sz="7215"/>
          </a:p>
          <a:p>
            <a:pPr marL="0" lvl="0" indent="0" algn="l" rtl="0">
              <a:spcBef>
                <a:spcPts val="1200"/>
              </a:spcBef>
              <a:spcAft>
                <a:spcPts val="0"/>
              </a:spcAft>
              <a:buNone/>
            </a:pPr>
            <a:r>
              <a:rPr lang="en" sz="10215" b="1">
                <a:solidFill>
                  <a:srgbClr val="FF0000"/>
                </a:solidFill>
                <a:latin typeface="Roboto"/>
                <a:ea typeface="Roboto"/>
                <a:cs typeface="Roboto"/>
                <a:sym typeface="Roboto"/>
              </a:rPr>
              <a:t>X </a:t>
            </a:r>
            <a:r>
              <a:rPr lang="en" sz="7215">
                <a:solidFill>
                  <a:srgbClr val="000000"/>
                </a:solidFill>
              </a:rPr>
              <a:t>Don’t wait until the end of the day or the next day to tell a School Administrator/Supervisor</a:t>
            </a:r>
            <a:r>
              <a:rPr lang="en" sz="7215">
                <a:solidFill>
                  <a:srgbClr val="000000"/>
                </a:solidFill>
                <a:latin typeface="Roboto"/>
                <a:ea typeface="Roboto"/>
                <a:cs typeface="Roboto"/>
                <a:sym typeface="Roboto"/>
              </a:rPr>
              <a:t> </a:t>
            </a:r>
            <a:endParaRPr sz="7215">
              <a:solidFill>
                <a:srgbClr val="000000"/>
              </a:solidFill>
              <a:latin typeface="Roboto"/>
              <a:ea typeface="Roboto"/>
              <a:cs typeface="Roboto"/>
              <a:sym typeface="Roboto"/>
            </a:endParaRPr>
          </a:p>
          <a:p>
            <a:pPr marL="0" lvl="0" indent="0" algn="l" rtl="0">
              <a:spcBef>
                <a:spcPts val="1200"/>
              </a:spcBef>
              <a:spcAft>
                <a:spcPts val="0"/>
              </a:spcAft>
              <a:buNone/>
            </a:pPr>
            <a:r>
              <a:rPr lang="en" sz="10215" b="1">
                <a:solidFill>
                  <a:srgbClr val="FF0000"/>
                </a:solidFill>
                <a:latin typeface="Roboto"/>
                <a:ea typeface="Roboto"/>
                <a:cs typeface="Roboto"/>
                <a:sym typeface="Roboto"/>
              </a:rPr>
              <a:t>X </a:t>
            </a:r>
            <a:r>
              <a:rPr lang="en" sz="7215"/>
              <a:t>Don’t let the student leave campus without a </a:t>
            </a:r>
            <a:r>
              <a:rPr lang="en" sz="7215" b="1"/>
              <a:t>safety assessment</a:t>
            </a:r>
            <a:r>
              <a:rPr lang="en" sz="7215"/>
              <a:t> </a:t>
            </a:r>
            <a:r>
              <a:rPr lang="en" sz="7215" b="1"/>
              <a:t>being</a:t>
            </a:r>
            <a:r>
              <a:rPr lang="en" sz="7215"/>
              <a:t>  </a:t>
            </a:r>
            <a:r>
              <a:rPr lang="en" sz="7215" b="1"/>
              <a:t>completed. </a:t>
            </a:r>
            <a:endParaRPr sz="7215" b="1"/>
          </a:p>
          <a:p>
            <a:pPr marL="0" lvl="0" indent="0" algn="l" rtl="0">
              <a:spcBef>
                <a:spcPts val="1200"/>
              </a:spcBef>
              <a:spcAft>
                <a:spcPts val="0"/>
              </a:spcAft>
              <a:buNone/>
            </a:pPr>
            <a:endParaRPr/>
          </a:p>
          <a:p>
            <a:pPr marL="0" lvl="0" indent="0" algn="l" rtl="0">
              <a:spcBef>
                <a:spcPts val="1200"/>
              </a:spcBef>
              <a:spcAft>
                <a:spcPts val="0"/>
              </a:spcAft>
              <a:buNone/>
            </a:pPr>
            <a:endParaRPr sz="1400"/>
          </a:p>
          <a:p>
            <a:pPr marL="0" lvl="0" indent="0" algn="l" rtl="0">
              <a:spcBef>
                <a:spcPts val="1200"/>
              </a:spcBef>
              <a:spcAft>
                <a:spcPts val="0"/>
              </a:spcAft>
              <a:buNone/>
            </a:pPr>
            <a:endParaRPr sz="14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60" name="Google Shape;260;p2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14</a:t>
            </a:fld>
            <a:endParaRPr sz="1000" b="0">
              <a:latin typeface="Nunito"/>
              <a:ea typeface="Nunito"/>
              <a:cs typeface="Nunito"/>
              <a:sym typeface="Nunito"/>
            </a:endParaRPr>
          </a:p>
        </p:txBody>
      </p:sp>
      <p:sp>
        <p:nvSpPr>
          <p:cNvPr id="261" name="Google Shape;261;p28"/>
          <p:cNvSpPr txBox="1"/>
          <p:nvPr/>
        </p:nvSpPr>
        <p:spPr>
          <a:xfrm>
            <a:off x="5449475" y="1271975"/>
            <a:ext cx="311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latin typeface="Comic Sans MS"/>
                <a:ea typeface="Comic Sans MS"/>
                <a:cs typeface="Comic Sans MS"/>
                <a:sym typeface="Comic Sans MS"/>
              </a:rPr>
              <a:t>    </a:t>
            </a:r>
            <a:r>
              <a:rPr lang="en" sz="2800" b="1">
                <a:latin typeface="Nunito"/>
                <a:ea typeface="Nunito"/>
                <a:cs typeface="Nunito"/>
                <a:sym typeface="Nunito"/>
              </a:rPr>
              <a:t>DON’T</a:t>
            </a:r>
            <a:endParaRPr sz="2800" b="1">
              <a:latin typeface="Nunito"/>
              <a:ea typeface="Nunito"/>
              <a:cs typeface="Nunito"/>
              <a:sym typeface="Nunito"/>
            </a:endParaRPr>
          </a:p>
        </p:txBody>
      </p:sp>
      <p:sp>
        <p:nvSpPr>
          <p:cNvPr id="262" name="Google Shape;262;p28"/>
          <p:cNvSpPr txBox="1"/>
          <p:nvPr/>
        </p:nvSpPr>
        <p:spPr>
          <a:xfrm>
            <a:off x="1794675" y="1132650"/>
            <a:ext cx="2245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latin typeface="Comic Sans MS"/>
                <a:ea typeface="Comic Sans MS"/>
                <a:cs typeface="Comic Sans MS"/>
                <a:sym typeface="Comic Sans MS"/>
              </a:rPr>
              <a:t>   </a:t>
            </a:r>
            <a:r>
              <a:rPr lang="en" sz="2800" b="1">
                <a:latin typeface="Nunito"/>
                <a:ea typeface="Nunito"/>
                <a:cs typeface="Nunito"/>
                <a:sym typeface="Nunito"/>
              </a:rPr>
              <a:t>DO</a:t>
            </a:r>
            <a:r>
              <a:rPr lang="en" sz="2800">
                <a:latin typeface="Nunito"/>
                <a:ea typeface="Nunito"/>
                <a:cs typeface="Nunito"/>
                <a:sym typeface="Nunito"/>
              </a:rPr>
              <a:t> </a:t>
            </a:r>
            <a:r>
              <a:rPr lang="en" sz="2800">
                <a:latin typeface="Comic Sans MS"/>
                <a:ea typeface="Comic Sans MS"/>
                <a:cs typeface="Comic Sans MS"/>
                <a:sym typeface="Comic Sans MS"/>
              </a:rPr>
              <a:t> </a:t>
            </a:r>
            <a:endParaRPr sz="2800">
              <a:latin typeface="Comic Sans MS"/>
              <a:ea typeface="Comic Sans MS"/>
              <a:cs typeface="Comic Sans MS"/>
              <a:sym typeface="Comic Sans MS"/>
            </a:endParaRPr>
          </a:p>
        </p:txBody>
      </p:sp>
      <p:pic>
        <p:nvPicPr>
          <p:cNvPr id="263" name="Google Shape;263;p28"/>
          <p:cNvPicPr preferRelativeResize="0"/>
          <p:nvPr/>
        </p:nvPicPr>
        <p:blipFill>
          <a:blip r:embed="rId5">
            <a:alphaModFix/>
          </a:blip>
          <a:stretch>
            <a:fillRect/>
          </a:stretch>
        </p:blipFill>
        <p:spPr>
          <a:xfrm>
            <a:off x="558025" y="1748250"/>
            <a:ext cx="590355" cy="615599"/>
          </a:xfrm>
          <a:prstGeom prst="rect">
            <a:avLst/>
          </a:prstGeom>
          <a:noFill/>
          <a:ln>
            <a:noFill/>
          </a:ln>
        </p:spPr>
      </p:pic>
      <p:pic>
        <p:nvPicPr>
          <p:cNvPr id="264" name="Google Shape;264;p28"/>
          <p:cNvPicPr preferRelativeResize="0"/>
          <p:nvPr/>
        </p:nvPicPr>
        <p:blipFill>
          <a:blip r:embed="rId5">
            <a:alphaModFix/>
          </a:blip>
          <a:stretch>
            <a:fillRect/>
          </a:stretch>
        </p:blipFill>
        <p:spPr>
          <a:xfrm>
            <a:off x="485488" y="2437500"/>
            <a:ext cx="480775" cy="501350"/>
          </a:xfrm>
          <a:prstGeom prst="rect">
            <a:avLst/>
          </a:prstGeom>
          <a:noFill/>
          <a:ln>
            <a:noFill/>
          </a:ln>
        </p:spPr>
      </p:pic>
      <p:pic>
        <p:nvPicPr>
          <p:cNvPr id="265" name="Google Shape;265;p28"/>
          <p:cNvPicPr preferRelativeResize="0"/>
          <p:nvPr/>
        </p:nvPicPr>
        <p:blipFill>
          <a:blip r:embed="rId5">
            <a:alphaModFix/>
          </a:blip>
          <a:stretch>
            <a:fillRect/>
          </a:stretch>
        </p:blipFill>
        <p:spPr>
          <a:xfrm>
            <a:off x="430712" y="4018825"/>
            <a:ext cx="590355" cy="615599"/>
          </a:xfrm>
          <a:prstGeom prst="rect">
            <a:avLst/>
          </a:prstGeom>
          <a:noFill/>
          <a:ln>
            <a:noFill/>
          </a:ln>
        </p:spPr>
      </p:pic>
      <p:pic>
        <p:nvPicPr>
          <p:cNvPr id="266" name="Google Shape;266;p28"/>
          <p:cNvPicPr preferRelativeResize="0"/>
          <p:nvPr/>
        </p:nvPicPr>
        <p:blipFill>
          <a:blip r:embed="rId5">
            <a:alphaModFix/>
          </a:blip>
          <a:stretch>
            <a:fillRect/>
          </a:stretch>
        </p:blipFill>
        <p:spPr>
          <a:xfrm>
            <a:off x="375925" y="3302100"/>
            <a:ext cx="590355" cy="615599"/>
          </a:xfrm>
          <a:prstGeom prst="rect">
            <a:avLst/>
          </a:prstGeom>
          <a:noFill/>
          <a:ln>
            <a:noFill/>
          </a:ln>
        </p:spPr>
      </p:pic>
      <p:pic>
        <p:nvPicPr>
          <p:cNvPr id="2" name="Audio 1">
            <a:hlinkClick r:id="" action="ppaction://media"/>
            <a:extLst>
              <a:ext uri="{FF2B5EF4-FFF2-40B4-BE49-F238E27FC236}">
                <a16:creationId xmlns:a16="http://schemas.microsoft.com/office/drawing/2014/main" id="{9592A215-E24B-437D-9DED-82504DDDFD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6524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9"/>
          <p:cNvSpPr txBox="1">
            <a:spLocks noGrp="1"/>
          </p:cNvSpPr>
          <p:nvPr>
            <p:ph type="title"/>
          </p:nvPr>
        </p:nvSpPr>
        <p:spPr>
          <a:xfrm>
            <a:off x="819150" y="7122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do I say?</a:t>
            </a:r>
            <a:endParaRPr/>
          </a:p>
        </p:txBody>
      </p:sp>
      <p:sp>
        <p:nvSpPr>
          <p:cNvPr id="272" name="Google Shape;272;p29"/>
          <p:cNvSpPr txBox="1">
            <a:spLocks noGrp="1"/>
          </p:cNvSpPr>
          <p:nvPr>
            <p:ph type="body" idx="1"/>
          </p:nvPr>
        </p:nvSpPr>
        <p:spPr>
          <a:xfrm>
            <a:off x="819150" y="1473950"/>
            <a:ext cx="7505700" cy="3331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“I appreciate that you trusted me to tell me this. Now, I want to get you help.”</a:t>
            </a:r>
            <a:endParaRPr sz="1800"/>
          </a:p>
          <a:p>
            <a:pPr marL="457200" lvl="0" indent="-342900" algn="l" rtl="0">
              <a:spcBef>
                <a:spcPts val="0"/>
              </a:spcBef>
              <a:spcAft>
                <a:spcPts val="0"/>
              </a:spcAft>
              <a:buSzPts val="1800"/>
              <a:buChar char="●"/>
            </a:pPr>
            <a:r>
              <a:rPr lang="en" sz="1800"/>
              <a:t>“I can only imagine how scared you might feel.”</a:t>
            </a:r>
            <a:endParaRPr sz="1800"/>
          </a:p>
          <a:p>
            <a:pPr marL="457200" lvl="0" indent="-342900" algn="l" rtl="0">
              <a:spcBef>
                <a:spcPts val="0"/>
              </a:spcBef>
              <a:spcAft>
                <a:spcPts val="0"/>
              </a:spcAft>
              <a:buSzPts val="1800"/>
              <a:buChar char="●"/>
            </a:pPr>
            <a:r>
              <a:rPr lang="en" sz="1800"/>
              <a:t>“No one should have to be in this much pain, let’s get you help.”</a:t>
            </a:r>
            <a:endParaRPr sz="1800"/>
          </a:p>
          <a:p>
            <a:pPr marL="457200" lvl="0" indent="-342900" algn="l" rtl="0">
              <a:spcBef>
                <a:spcPts val="0"/>
              </a:spcBef>
              <a:spcAft>
                <a:spcPts val="0"/>
              </a:spcAft>
              <a:buSzPts val="1800"/>
              <a:buChar char="●"/>
            </a:pPr>
            <a:r>
              <a:rPr lang="en" sz="1800"/>
              <a:t>“I am so sorry that you have had to suffer, please know there is help.”</a:t>
            </a:r>
            <a:endParaRPr sz="1800"/>
          </a:p>
          <a:p>
            <a:pPr marL="457200" lvl="0" indent="-342900" algn="l" rtl="0">
              <a:spcBef>
                <a:spcPts val="0"/>
              </a:spcBef>
              <a:spcAft>
                <a:spcPts val="0"/>
              </a:spcAft>
              <a:buSzPts val="1800"/>
              <a:buChar char="●"/>
            </a:pPr>
            <a:r>
              <a:rPr lang="en" sz="1800"/>
              <a:t>“I am honored that you felt you could come to me. Now we can get you the help you need so you don’t continue hurting like this.” </a:t>
            </a:r>
            <a:endParaRPr sz="1167"/>
          </a:p>
          <a:p>
            <a:pPr marL="0" lvl="0" indent="0" algn="r" rtl="0">
              <a:spcBef>
                <a:spcPts val="1200"/>
              </a:spcBef>
              <a:spcAft>
                <a:spcPts val="0"/>
              </a:spcAft>
              <a:buNone/>
            </a:pPr>
            <a:endParaRPr sz="1167"/>
          </a:p>
          <a:p>
            <a:pPr marL="0" lvl="0" indent="0" algn="r" rtl="0">
              <a:spcBef>
                <a:spcPts val="1200"/>
              </a:spcBef>
              <a:spcAft>
                <a:spcPts val="1200"/>
              </a:spcAft>
              <a:buNone/>
            </a:pPr>
            <a:r>
              <a:rPr lang="en" sz="1167"/>
              <a:t>Erbacher et al (2015)</a:t>
            </a:r>
            <a:endParaRPr sz="1800"/>
          </a:p>
        </p:txBody>
      </p:sp>
      <p:sp>
        <p:nvSpPr>
          <p:cNvPr id="273" name="Google Shape;273;p2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2" name="Audio 1">
            <a:hlinkClick r:id="" action="ppaction://media"/>
            <a:extLst>
              <a:ext uri="{FF2B5EF4-FFF2-40B4-BE49-F238E27FC236}">
                <a16:creationId xmlns:a16="http://schemas.microsoft.com/office/drawing/2014/main" id="{BE87E4AC-ACA1-4C6F-BA16-59279AB28D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4104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0"/>
          <p:cNvSpPr txBox="1">
            <a:spLocks noGrp="1"/>
          </p:cNvSpPr>
          <p:nvPr>
            <p:ph type="title"/>
          </p:nvPr>
        </p:nvSpPr>
        <p:spPr>
          <a:xfrm>
            <a:off x="552750" y="667575"/>
            <a:ext cx="77721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not to say (avoid knee-jerk reaction to fix)</a:t>
            </a:r>
            <a:endParaRPr/>
          </a:p>
        </p:txBody>
      </p:sp>
      <p:sp>
        <p:nvSpPr>
          <p:cNvPr id="279" name="Google Shape;279;p30"/>
          <p:cNvSpPr txBox="1">
            <a:spLocks noGrp="1"/>
          </p:cNvSpPr>
          <p:nvPr>
            <p:ph type="body" idx="1"/>
          </p:nvPr>
        </p:nvSpPr>
        <p:spPr>
          <a:xfrm>
            <a:off x="819150" y="1473950"/>
            <a:ext cx="7505700" cy="3331800"/>
          </a:xfrm>
          <a:prstGeom prst="rect">
            <a:avLst/>
          </a:prstGeom>
        </p:spPr>
        <p:txBody>
          <a:bodyPr spcFirstLastPara="1" wrap="square" lIns="91425" tIns="91425" rIns="91425" bIns="91425" anchor="t" anchorCtr="0">
            <a:normAutofit fontScale="92500" lnSpcReduction="10000"/>
          </a:bodyPr>
          <a:lstStyle/>
          <a:p>
            <a:pPr marL="457200" lvl="0" indent="-363696" algn="l" rtl="0">
              <a:spcBef>
                <a:spcPts val="0"/>
              </a:spcBef>
              <a:spcAft>
                <a:spcPts val="0"/>
              </a:spcAft>
              <a:buSzPct val="100000"/>
              <a:buChar char="●"/>
            </a:pPr>
            <a:r>
              <a:rPr lang="en" sz="2300"/>
              <a:t>“I understand what you are going through.”</a:t>
            </a:r>
            <a:endParaRPr sz="2300"/>
          </a:p>
          <a:p>
            <a:pPr marL="457200" lvl="0" indent="-363696" algn="l" rtl="0">
              <a:spcBef>
                <a:spcPts val="0"/>
              </a:spcBef>
              <a:spcAft>
                <a:spcPts val="0"/>
              </a:spcAft>
              <a:buSzPct val="100000"/>
              <a:buChar char="●"/>
            </a:pPr>
            <a:r>
              <a:rPr lang="en" sz="2300"/>
              <a:t>“You should think of the positive.”</a:t>
            </a:r>
            <a:endParaRPr sz="2300"/>
          </a:p>
          <a:p>
            <a:pPr marL="457200" lvl="0" indent="-363696" algn="l" rtl="0">
              <a:spcBef>
                <a:spcPts val="0"/>
              </a:spcBef>
              <a:spcAft>
                <a:spcPts val="0"/>
              </a:spcAft>
              <a:buSzPct val="100000"/>
              <a:buChar char="●"/>
            </a:pPr>
            <a:r>
              <a:rPr lang="en" sz="2300"/>
              <a:t>“Your parents would be mad to hear you say these things.”</a:t>
            </a:r>
            <a:endParaRPr sz="2300"/>
          </a:p>
          <a:p>
            <a:pPr marL="457200" lvl="0" indent="-363696" algn="l" rtl="0">
              <a:spcBef>
                <a:spcPts val="0"/>
              </a:spcBef>
              <a:spcAft>
                <a:spcPts val="0"/>
              </a:spcAft>
              <a:buSzPct val="100000"/>
              <a:buChar char="●"/>
            </a:pPr>
            <a:r>
              <a:rPr lang="en" sz="2300"/>
              <a:t>“Consider all that you have to live for.”</a:t>
            </a:r>
            <a:endParaRPr sz="2300"/>
          </a:p>
          <a:p>
            <a:pPr marL="457200" lvl="0" indent="-363696" algn="l" rtl="0">
              <a:spcBef>
                <a:spcPts val="0"/>
              </a:spcBef>
              <a:spcAft>
                <a:spcPts val="0"/>
              </a:spcAft>
              <a:buSzPct val="100000"/>
              <a:buChar char="●"/>
            </a:pPr>
            <a:r>
              <a:rPr lang="en" sz="2300"/>
              <a:t>“I’ll be right back.” </a:t>
            </a:r>
            <a:endParaRPr sz="2300"/>
          </a:p>
          <a:p>
            <a:pPr marL="0" lvl="0" indent="0" algn="l" rtl="0">
              <a:spcBef>
                <a:spcPts val="1200"/>
              </a:spcBef>
              <a:spcAft>
                <a:spcPts val="0"/>
              </a:spcAft>
              <a:buNone/>
            </a:pPr>
            <a:endParaRPr sz="2300"/>
          </a:p>
          <a:p>
            <a:pPr marL="0" lvl="0" indent="0" algn="r" rtl="0">
              <a:spcBef>
                <a:spcPts val="1200"/>
              </a:spcBef>
              <a:spcAft>
                <a:spcPts val="0"/>
              </a:spcAft>
              <a:buNone/>
            </a:pPr>
            <a:endParaRPr sz="1167"/>
          </a:p>
          <a:p>
            <a:pPr marL="0" lvl="0" indent="0" algn="r" rtl="0">
              <a:spcBef>
                <a:spcPts val="1200"/>
              </a:spcBef>
              <a:spcAft>
                <a:spcPts val="1200"/>
              </a:spcAft>
              <a:buNone/>
            </a:pPr>
            <a:r>
              <a:rPr lang="en" sz="1167"/>
              <a:t>Erbacher et al (2015)</a:t>
            </a:r>
            <a:endParaRPr sz="1800"/>
          </a:p>
        </p:txBody>
      </p:sp>
      <p:sp>
        <p:nvSpPr>
          <p:cNvPr id="280" name="Google Shape;280;p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3" name="Audio 2">
            <a:hlinkClick r:id="" action="ppaction://media"/>
            <a:extLst>
              <a:ext uri="{FF2B5EF4-FFF2-40B4-BE49-F238E27FC236}">
                <a16:creationId xmlns:a16="http://schemas.microsoft.com/office/drawing/2014/main" id="{C87478F3-6B2F-4714-8BE2-6A1A0918D6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9541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True or false? </a:t>
            </a:r>
            <a:endParaRPr/>
          </a:p>
        </p:txBody>
      </p:sp>
      <p:sp>
        <p:nvSpPr>
          <p:cNvPr id="286" name="Google Shape;286;p3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lnSpc>
                <a:spcPct val="90000"/>
              </a:lnSpc>
              <a:spcBef>
                <a:spcPts val="1200"/>
              </a:spcBef>
              <a:spcAft>
                <a:spcPts val="0"/>
              </a:spcAft>
              <a:buNone/>
            </a:pPr>
            <a:r>
              <a:rPr lang="en" sz="2000">
                <a:solidFill>
                  <a:srgbClr val="3F3F3F"/>
                </a:solidFill>
                <a:latin typeface="Calibri"/>
                <a:ea typeface="Calibri"/>
                <a:cs typeface="Calibri"/>
                <a:sym typeface="Calibri"/>
              </a:rPr>
              <a:t>Asking students about suicide puts the idea or thought in their head. It is best not to bring it up so they do not engage in the behavior. </a:t>
            </a:r>
            <a:endParaRPr sz="2000">
              <a:solidFill>
                <a:srgbClr val="3F3F3F"/>
              </a:solidFill>
              <a:latin typeface="Calibri"/>
              <a:ea typeface="Calibri"/>
              <a:cs typeface="Calibri"/>
              <a:sym typeface="Calibri"/>
            </a:endParaRPr>
          </a:p>
          <a:p>
            <a:pPr marL="0" lvl="0" indent="0" algn="l" rtl="0">
              <a:lnSpc>
                <a:spcPct val="90000"/>
              </a:lnSpc>
              <a:spcBef>
                <a:spcPts val="1200"/>
              </a:spcBef>
              <a:spcAft>
                <a:spcPts val="0"/>
              </a:spcAft>
              <a:buNone/>
            </a:pPr>
            <a:endParaRPr sz="2000">
              <a:solidFill>
                <a:srgbClr val="3F3F3F"/>
              </a:solidFill>
              <a:latin typeface="Calibri"/>
              <a:ea typeface="Calibri"/>
              <a:cs typeface="Calibri"/>
              <a:sym typeface="Calibri"/>
            </a:endParaRPr>
          </a:p>
          <a:p>
            <a:pPr marL="0" lvl="0" indent="0" algn="l" rtl="0">
              <a:lnSpc>
                <a:spcPct val="90000"/>
              </a:lnSpc>
              <a:spcBef>
                <a:spcPts val="1200"/>
              </a:spcBef>
              <a:spcAft>
                <a:spcPts val="0"/>
              </a:spcAft>
              <a:buNone/>
            </a:pPr>
            <a:endParaRPr sz="2000">
              <a:solidFill>
                <a:srgbClr val="3F3F3F"/>
              </a:solidFill>
              <a:latin typeface="Calibri"/>
              <a:ea typeface="Calibri"/>
              <a:cs typeface="Calibri"/>
              <a:sym typeface="Calibri"/>
            </a:endParaRPr>
          </a:p>
          <a:p>
            <a:pPr marL="0" lvl="0" indent="0" algn="l" rtl="0">
              <a:spcBef>
                <a:spcPts val="200"/>
              </a:spcBef>
              <a:spcAft>
                <a:spcPts val="1200"/>
              </a:spcAft>
              <a:buNone/>
            </a:pPr>
            <a:r>
              <a:rPr lang="en"/>
              <a:t> </a:t>
            </a:r>
            <a:endParaRPr/>
          </a:p>
        </p:txBody>
      </p:sp>
      <p:sp>
        <p:nvSpPr>
          <p:cNvPr id="287" name="Google Shape;287;p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17</a:t>
            </a:fld>
            <a:endParaRPr sz="1000" b="0">
              <a:latin typeface="Nunito"/>
              <a:ea typeface="Nunito"/>
              <a:cs typeface="Nunito"/>
              <a:sym typeface="Nunito"/>
            </a:endParaRPr>
          </a:p>
        </p:txBody>
      </p:sp>
      <p:sp>
        <p:nvSpPr>
          <p:cNvPr id="288" name="Google Shape;288;p31"/>
          <p:cNvSpPr txBox="1"/>
          <p:nvPr/>
        </p:nvSpPr>
        <p:spPr>
          <a:xfrm>
            <a:off x="1830575" y="3044325"/>
            <a:ext cx="573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True</a:t>
            </a:r>
            <a:endParaRPr>
              <a:latin typeface="Nunito"/>
              <a:ea typeface="Nunito"/>
              <a:cs typeface="Nunito"/>
              <a:sym typeface="Nunito"/>
            </a:endParaRPr>
          </a:p>
        </p:txBody>
      </p:sp>
      <p:sp>
        <p:nvSpPr>
          <p:cNvPr id="289" name="Google Shape;289;p31"/>
          <p:cNvSpPr/>
          <p:nvPr/>
        </p:nvSpPr>
        <p:spPr>
          <a:xfrm>
            <a:off x="1472400" y="3133863"/>
            <a:ext cx="318375" cy="221125"/>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1472400" y="3485238"/>
            <a:ext cx="318375" cy="221125"/>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txBox="1"/>
          <p:nvPr/>
        </p:nvSpPr>
        <p:spPr>
          <a:xfrm>
            <a:off x="1866000" y="3406075"/>
            <a:ext cx="541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False </a:t>
            </a:r>
            <a:endParaRPr>
              <a:latin typeface="Nunito"/>
              <a:ea typeface="Nunito"/>
              <a:cs typeface="Nunito"/>
              <a:sym typeface="Nunito"/>
            </a:endParaRPr>
          </a:p>
        </p:txBody>
      </p:sp>
      <p:pic>
        <p:nvPicPr>
          <p:cNvPr id="2" name="Audio 1">
            <a:hlinkClick r:id="" action="ppaction://media"/>
            <a:extLst>
              <a:ext uri="{FF2B5EF4-FFF2-40B4-BE49-F238E27FC236}">
                <a16:creationId xmlns:a16="http://schemas.microsoft.com/office/drawing/2014/main" id="{D23DD96F-A88D-4128-BAA6-AF0196F70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3604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2"/>
          <p:cNvSpPr txBox="1">
            <a:spLocks noGrp="1"/>
          </p:cNvSpPr>
          <p:nvPr>
            <p:ph type="title"/>
          </p:nvPr>
        </p:nvSpPr>
        <p:spPr>
          <a:xfrm>
            <a:off x="819150" y="845600"/>
            <a:ext cx="7652400" cy="7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00"/>
              <a:t>Accessing SAUSD Risk Assessment &amp; Re-Entry  Forms</a:t>
            </a:r>
            <a:endParaRPr sz="2300"/>
          </a:p>
        </p:txBody>
      </p:sp>
      <p:sp>
        <p:nvSpPr>
          <p:cNvPr id="297" name="Google Shape;297;p32"/>
          <p:cNvSpPr txBox="1">
            <a:spLocks noGrp="1"/>
          </p:cNvSpPr>
          <p:nvPr>
            <p:ph type="body" idx="1"/>
          </p:nvPr>
        </p:nvSpPr>
        <p:spPr>
          <a:xfrm>
            <a:off x="564800" y="1440801"/>
            <a:ext cx="4759500" cy="2977500"/>
          </a:xfrm>
          <a:prstGeom prst="rect">
            <a:avLst/>
          </a:prstGeom>
        </p:spPr>
        <p:txBody>
          <a:bodyPr spcFirstLastPara="1" wrap="square" lIns="91425" tIns="91425" rIns="91425" bIns="91425" anchor="t" anchorCtr="0">
            <a:normAutofit fontScale="85000" lnSpcReduction="20000"/>
          </a:bodyPr>
          <a:lstStyle/>
          <a:p>
            <a:pPr marL="457200" lvl="0" indent="-304958" algn="l" rtl="0">
              <a:lnSpc>
                <a:spcPct val="150000"/>
              </a:lnSpc>
              <a:spcBef>
                <a:spcPts val="0"/>
              </a:spcBef>
              <a:spcAft>
                <a:spcPts val="0"/>
              </a:spcAft>
              <a:buSzPct val="81250"/>
              <a:buAutoNum type="arabicPeriod"/>
            </a:pPr>
            <a:r>
              <a:rPr lang="en" sz="1600"/>
              <a:t>Google Drive</a:t>
            </a:r>
            <a:endParaRPr sz="1600"/>
          </a:p>
          <a:p>
            <a:pPr marL="457200" lvl="0" indent="-304958" algn="l" rtl="0">
              <a:lnSpc>
                <a:spcPct val="150000"/>
              </a:lnSpc>
              <a:spcBef>
                <a:spcPts val="0"/>
              </a:spcBef>
              <a:spcAft>
                <a:spcPts val="0"/>
              </a:spcAft>
              <a:buSzPct val="81250"/>
              <a:buAutoNum type="arabicPeriod"/>
            </a:pPr>
            <a:r>
              <a:rPr lang="en" sz="1600"/>
              <a:t>Click on </a:t>
            </a:r>
            <a:r>
              <a:rPr lang="en" sz="1600" b="1"/>
              <a:t>‘Classroom</a:t>
            </a:r>
            <a:r>
              <a:rPr lang="en" sz="1600"/>
              <a:t>’ icon</a:t>
            </a:r>
            <a:endParaRPr sz="1600"/>
          </a:p>
          <a:p>
            <a:pPr marL="457200" lvl="0" indent="-304958" algn="l" rtl="0">
              <a:lnSpc>
                <a:spcPct val="150000"/>
              </a:lnSpc>
              <a:spcBef>
                <a:spcPts val="0"/>
              </a:spcBef>
              <a:spcAft>
                <a:spcPts val="0"/>
              </a:spcAft>
              <a:buSzPct val="81250"/>
              <a:buAutoNum type="arabicPeriod"/>
            </a:pPr>
            <a:r>
              <a:rPr lang="en" sz="1600"/>
              <a:t>‘Join class’ by clicking on </a:t>
            </a:r>
            <a:r>
              <a:rPr lang="en" sz="2600" b="1"/>
              <a:t>+ </a:t>
            </a:r>
            <a:r>
              <a:rPr lang="en" sz="1600"/>
              <a:t>top right corner</a:t>
            </a:r>
            <a:endParaRPr sz="1600"/>
          </a:p>
          <a:p>
            <a:pPr marL="457200" lvl="0" indent="-304958" algn="l" rtl="0">
              <a:lnSpc>
                <a:spcPct val="150000"/>
              </a:lnSpc>
              <a:spcBef>
                <a:spcPts val="0"/>
              </a:spcBef>
              <a:spcAft>
                <a:spcPts val="0"/>
              </a:spcAft>
              <a:buSzPct val="86666"/>
              <a:buAutoNum type="arabicPeriod"/>
            </a:pPr>
            <a:r>
              <a:rPr lang="en" sz="1500">
                <a:solidFill>
                  <a:srgbClr val="000000"/>
                </a:solidFill>
                <a:highlight>
                  <a:schemeClr val="dk1"/>
                </a:highlight>
              </a:rPr>
              <a:t> Enter Class code: </a:t>
            </a:r>
            <a:r>
              <a:rPr lang="en" sz="1500" b="1">
                <a:solidFill>
                  <a:srgbClr val="000000"/>
                </a:solidFill>
                <a:highlight>
                  <a:srgbClr val="FFFF00"/>
                </a:highlight>
              </a:rPr>
              <a:t>m</a:t>
            </a:r>
            <a:r>
              <a:rPr lang="en" sz="1800" b="1">
                <a:solidFill>
                  <a:srgbClr val="323130"/>
                </a:solidFill>
                <a:highlight>
                  <a:srgbClr val="FFFF00"/>
                </a:highlight>
              </a:rPr>
              <a:t>5sljpc </a:t>
            </a:r>
            <a:r>
              <a:rPr lang="en" sz="1600">
                <a:solidFill>
                  <a:srgbClr val="323130"/>
                </a:solidFill>
                <a:highlight>
                  <a:schemeClr val="dk1"/>
                </a:highlight>
              </a:rPr>
              <a:t>to enter </a:t>
            </a:r>
            <a:r>
              <a:rPr lang="en" sz="1600" b="1">
                <a:solidFill>
                  <a:srgbClr val="323130"/>
                </a:solidFill>
                <a:highlight>
                  <a:schemeClr val="dk1"/>
                </a:highlight>
              </a:rPr>
              <a:t>Support Services </a:t>
            </a:r>
            <a:r>
              <a:rPr lang="en" sz="1600">
                <a:solidFill>
                  <a:srgbClr val="323130"/>
                </a:solidFill>
                <a:highlight>
                  <a:schemeClr val="dk1"/>
                </a:highlight>
              </a:rPr>
              <a:t>platform</a:t>
            </a:r>
            <a:endParaRPr sz="1600">
              <a:solidFill>
                <a:srgbClr val="323130"/>
              </a:solidFill>
              <a:highlight>
                <a:schemeClr val="dk1"/>
              </a:highlight>
            </a:endParaRPr>
          </a:p>
          <a:p>
            <a:pPr marL="457200" lvl="0" indent="-304958" algn="l" rtl="0">
              <a:lnSpc>
                <a:spcPct val="150000"/>
              </a:lnSpc>
              <a:spcBef>
                <a:spcPts val="0"/>
              </a:spcBef>
              <a:spcAft>
                <a:spcPts val="0"/>
              </a:spcAft>
              <a:buSzPct val="86666"/>
              <a:buAutoNum type="arabicPeriod"/>
            </a:pPr>
            <a:r>
              <a:rPr lang="en" sz="1500">
                <a:solidFill>
                  <a:srgbClr val="000000"/>
                </a:solidFill>
                <a:highlight>
                  <a:srgbClr val="FFFFFF"/>
                </a:highlight>
              </a:rPr>
              <a:t>Click on </a:t>
            </a:r>
            <a:r>
              <a:rPr lang="en" sz="1500" i="1">
                <a:solidFill>
                  <a:srgbClr val="000000"/>
                </a:solidFill>
                <a:highlight>
                  <a:srgbClr val="FFFFFF"/>
                </a:highlight>
              </a:rPr>
              <a:t>‘</a:t>
            </a:r>
            <a:r>
              <a:rPr lang="en" sz="1500" b="1" i="1">
                <a:solidFill>
                  <a:srgbClr val="000000"/>
                </a:solidFill>
                <a:highlight>
                  <a:srgbClr val="FFFFFF"/>
                </a:highlight>
              </a:rPr>
              <a:t>Classwork</a:t>
            </a:r>
            <a:r>
              <a:rPr lang="en" sz="1500" i="1">
                <a:solidFill>
                  <a:srgbClr val="000000"/>
                </a:solidFill>
                <a:highlight>
                  <a:srgbClr val="FFFFFF"/>
                </a:highlight>
              </a:rPr>
              <a:t>’ </a:t>
            </a:r>
            <a:r>
              <a:rPr lang="en" sz="1500">
                <a:solidFill>
                  <a:srgbClr val="000000"/>
                </a:solidFill>
                <a:highlight>
                  <a:srgbClr val="FFFFFF"/>
                </a:highlight>
              </a:rPr>
              <a:t>and scroll down to </a:t>
            </a:r>
            <a:r>
              <a:rPr lang="en" sz="1500" b="1" i="1">
                <a:solidFill>
                  <a:srgbClr val="000000"/>
                </a:solidFill>
                <a:highlight>
                  <a:srgbClr val="FFFFFF"/>
                </a:highlight>
              </a:rPr>
              <a:t>Mental Health </a:t>
            </a:r>
            <a:r>
              <a:rPr lang="en" sz="1500" b="1">
                <a:solidFill>
                  <a:srgbClr val="000000"/>
                </a:solidFill>
                <a:highlight>
                  <a:srgbClr val="FFFFFF"/>
                </a:highlight>
              </a:rPr>
              <a:t>Menu</a:t>
            </a:r>
            <a:r>
              <a:rPr lang="en" sz="1500">
                <a:solidFill>
                  <a:srgbClr val="000000"/>
                </a:solidFill>
                <a:highlight>
                  <a:srgbClr val="FFFFFF"/>
                </a:highlight>
              </a:rPr>
              <a:t> on the left column</a:t>
            </a:r>
            <a:endParaRPr sz="1500">
              <a:solidFill>
                <a:srgbClr val="000000"/>
              </a:solidFill>
              <a:highlight>
                <a:srgbClr val="FFFFFF"/>
              </a:highlight>
            </a:endParaRPr>
          </a:p>
          <a:p>
            <a:pPr marL="457200" lvl="0" indent="-304958" algn="l" rtl="0">
              <a:lnSpc>
                <a:spcPct val="150000"/>
              </a:lnSpc>
              <a:spcBef>
                <a:spcPts val="0"/>
              </a:spcBef>
              <a:spcAft>
                <a:spcPts val="0"/>
              </a:spcAft>
              <a:buSzPct val="86666"/>
              <a:buAutoNum type="arabicPeriod"/>
            </a:pPr>
            <a:r>
              <a:rPr lang="en" sz="1500">
                <a:solidFill>
                  <a:srgbClr val="000000"/>
                </a:solidFill>
                <a:highlight>
                  <a:srgbClr val="FFFFFF"/>
                </a:highlight>
              </a:rPr>
              <a:t>Scroll down to “</a:t>
            </a:r>
            <a:r>
              <a:rPr lang="en" sz="1500" b="1" i="1">
                <a:solidFill>
                  <a:srgbClr val="000000"/>
                </a:solidFill>
                <a:highlight>
                  <a:srgbClr val="FFFFFF"/>
                </a:highlight>
              </a:rPr>
              <a:t>Suicide Ideation Flow Chart and Links to Fillable Forms</a:t>
            </a:r>
            <a:r>
              <a:rPr lang="en" sz="1500" b="1">
                <a:solidFill>
                  <a:srgbClr val="000000"/>
                </a:solidFill>
                <a:highlight>
                  <a:srgbClr val="FFFFFF"/>
                </a:highlight>
              </a:rPr>
              <a:t>”</a:t>
            </a:r>
            <a:endParaRPr sz="1600" b="1"/>
          </a:p>
        </p:txBody>
      </p:sp>
      <p:sp>
        <p:nvSpPr>
          <p:cNvPr id="298" name="Google Shape;298;p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299" name="Google Shape;299;p32"/>
          <p:cNvPicPr preferRelativeResize="0"/>
          <p:nvPr/>
        </p:nvPicPr>
        <p:blipFill>
          <a:blip r:embed="rId5">
            <a:alphaModFix/>
          </a:blip>
          <a:stretch>
            <a:fillRect/>
          </a:stretch>
        </p:blipFill>
        <p:spPr>
          <a:xfrm>
            <a:off x="5260375" y="1723488"/>
            <a:ext cx="3130350" cy="2525175"/>
          </a:xfrm>
          <a:prstGeom prst="rect">
            <a:avLst/>
          </a:prstGeom>
          <a:noFill/>
          <a:ln>
            <a:noFill/>
          </a:ln>
        </p:spPr>
      </p:pic>
      <p:pic>
        <p:nvPicPr>
          <p:cNvPr id="2" name="Audio 1">
            <a:hlinkClick r:id="" action="ppaction://media"/>
            <a:extLst>
              <a:ext uri="{FF2B5EF4-FFF2-40B4-BE49-F238E27FC236}">
                <a16:creationId xmlns:a16="http://schemas.microsoft.com/office/drawing/2014/main" id="{9D027F6F-1B38-442B-9518-46D6209FED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91278"/>
            <a:ext cx="406400" cy="406400"/>
          </a:xfrm>
          <a:prstGeom prst="rect">
            <a:avLst/>
          </a:prstGeom>
        </p:spPr>
      </p:pic>
    </p:spTree>
  </p:cSld>
  <p:clrMapOvr>
    <a:masterClrMapping/>
  </p:clrMapOvr>
  <p:transition advTm="4840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717850" y="60925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SAUSD Protocol for Suicidal Ideation and Support</a:t>
            </a:r>
            <a:endParaRPr/>
          </a:p>
        </p:txBody>
      </p:sp>
      <p:sp>
        <p:nvSpPr>
          <p:cNvPr id="305" name="Google Shape;305;p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19</a:t>
            </a:fld>
            <a:endParaRPr sz="1000" b="0">
              <a:latin typeface="Nunito"/>
              <a:ea typeface="Nunito"/>
              <a:cs typeface="Nunito"/>
              <a:sym typeface="Nunito"/>
            </a:endParaRPr>
          </a:p>
        </p:txBody>
      </p:sp>
      <p:sp>
        <p:nvSpPr>
          <p:cNvPr id="306" name="Google Shape;306;p33"/>
          <p:cNvSpPr txBox="1"/>
          <p:nvPr/>
        </p:nvSpPr>
        <p:spPr>
          <a:xfrm>
            <a:off x="885034" y="1875244"/>
            <a:ext cx="7505700" cy="2447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Font typeface="Nunito"/>
              <a:buChar char="❖"/>
            </a:pPr>
            <a:r>
              <a:rPr lang="en" sz="2100">
                <a:latin typeface="Nunito"/>
                <a:ea typeface="Nunito"/>
                <a:cs typeface="Nunito"/>
                <a:sym typeface="Nunito"/>
              </a:rPr>
              <a:t>When warning signs are observed, conduct a “Walk and Talk Referral” for support for the student.</a:t>
            </a:r>
            <a:endParaRPr sz="2100">
              <a:latin typeface="Nunito"/>
              <a:ea typeface="Nunito"/>
              <a:cs typeface="Nunito"/>
              <a:sym typeface="Nunito"/>
            </a:endParaRPr>
          </a:p>
          <a:p>
            <a:pPr marL="0" lvl="0" indent="0" algn="l" rtl="0">
              <a:spcBef>
                <a:spcPts val="0"/>
              </a:spcBef>
              <a:spcAft>
                <a:spcPts val="0"/>
              </a:spcAft>
              <a:buNone/>
            </a:pPr>
            <a:endParaRPr sz="2100">
              <a:latin typeface="Nunito"/>
              <a:ea typeface="Nunito"/>
              <a:cs typeface="Nunito"/>
              <a:sym typeface="Nunito"/>
            </a:endParaRPr>
          </a:p>
          <a:p>
            <a:pPr marL="457200" lvl="0" indent="-361950" algn="l" rtl="0">
              <a:spcBef>
                <a:spcPts val="0"/>
              </a:spcBef>
              <a:spcAft>
                <a:spcPts val="0"/>
              </a:spcAft>
              <a:buSzPts val="2100"/>
              <a:buFont typeface="Nunito"/>
              <a:buChar char="❖"/>
            </a:pPr>
            <a:r>
              <a:rPr lang="en" sz="2100">
                <a:latin typeface="Nunito"/>
                <a:ea typeface="Nunito"/>
                <a:cs typeface="Nunito"/>
                <a:sym typeface="Nunito"/>
              </a:rPr>
              <a:t>Risk Assessment needs to be completed </a:t>
            </a:r>
            <a:r>
              <a:rPr lang="en" sz="2100" b="1">
                <a:latin typeface="Nunito"/>
                <a:ea typeface="Nunito"/>
                <a:cs typeface="Nunito"/>
                <a:sym typeface="Nunito"/>
              </a:rPr>
              <a:t>immediately/ same day.</a:t>
            </a:r>
            <a:endParaRPr sz="2100">
              <a:latin typeface="Nunito"/>
              <a:ea typeface="Nunito"/>
              <a:cs typeface="Nunito"/>
              <a:sym typeface="Nunito"/>
            </a:endParaRPr>
          </a:p>
          <a:p>
            <a:pPr marL="0" lvl="0" indent="0" algn="l" rtl="0">
              <a:spcBef>
                <a:spcPts val="0"/>
              </a:spcBef>
              <a:spcAft>
                <a:spcPts val="0"/>
              </a:spcAft>
              <a:buNone/>
            </a:pPr>
            <a:endParaRPr sz="2100">
              <a:latin typeface="Nunito"/>
              <a:ea typeface="Nunito"/>
              <a:cs typeface="Nunito"/>
              <a:sym typeface="Nunito"/>
            </a:endParaRPr>
          </a:p>
          <a:p>
            <a:pPr marL="0" lvl="0" indent="0" algn="l" rtl="0">
              <a:spcBef>
                <a:spcPts val="0"/>
              </a:spcBef>
              <a:spcAft>
                <a:spcPts val="0"/>
              </a:spcAft>
              <a:buNone/>
            </a:pPr>
            <a:endParaRPr sz="2100">
              <a:latin typeface="Nunito"/>
              <a:ea typeface="Nunito"/>
              <a:cs typeface="Nunito"/>
              <a:sym typeface="Nunito"/>
            </a:endParaRPr>
          </a:p>
        </p:txBody>
      </p:sp>
      <p:pic>
        <p:nvPicPr>
          <p:cNvPr id="3" name="Audio 2">
            <a:hlinkClick r:id="" action="ppaction://media"/>
            <a:extLst>
              <a:ext uri="{FF2B5EF4-FFF2-40B4-BE49-F238E27FC236}">
                <a16:creationId xmlns:a16="http://schemas.microsoft.com/office/drawing/2014/main" id="{531AE5CC-563B-4C45-80DE-91011B8E67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2379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166" name="Google Shape;166;p16"/>
          <p:cNvPicPr preferRelativeResize="0"/>
          <p:nvPr/>
        </p:nvPicPr>
        <p:blipFill>
          <a:blip r:embed="rId5">
            <a:alphaModFix/>
          </a:blip>
          <a:stretch>
            <a:fillRect/>
          </a:stretch>
        </p:blipFill>
        <p:spPr>
          <a:xfrm>
            <a:off x="588388" y="1153750"/>
            <a:ext cx="7967231" cy="3038500"/>
          </a:xfrm>
          <a:prstGeom prst="rect">
            <a:avLst/>
          </a:prstGeom>
          <a:noFill/>
          <a:ln>
            <a:noFill/>
          </a:ln>
        </p:spPr>
      </p:pic>
      <p:pic>
        <p:nvPicPr>
          <p:cNvPr id="5" name="Audio 4">
            <a:hlinkClick r:id="" action="ppaction://media"/>
            <a:extLst>
              <a:ext uri="{FF2B5EF4-FFF2-40B4-BE49-F238E27FC236}">
                <a16:creationId xmlns:a16="http://schemas.microsoft.com/office/drawing/2014/main" id="{055259FD-8802-44B5-99B9-E6489204B7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939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4"/>
          <p:cNvSpPr txBox="1">
            <a:spLocks noGrp="1"/>
          </p:cNvSpPr>
          <p:nvPr>
            <p:ph type="body" idx="1"/>
          </p:nvPr>
        </p:nvSpPr>
        <p:spPr>
          <a:xfrm>
            <a:off x="410850" y="449300"/>
            <a:ext cx="8322300" cy="39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During a crisis, please refer to the district’s protocol and utilize your school’s first line of defense which includes:</a:t>
            </a:r>
            <a:endParaRPr sz="2000"/>
          </a:p>
          <a:p>
            <a:pPr marL="457200" lvl="0" indent="-355600" algn="l" rtl="0">
              <a:spcBef>
                <a:spcPts val="1200"/>
              </a:spcBef>
              <a:spcAft>
                <a:spcPts val="0"/>
              </a:spcAft>
              <a:buSzPts val="2000"/>
              <a:buChar char="●"/>
            </a:pPr>
            <a:r>
              <a:rPr lang="en" sz="2000"/>
              <a:t>School counselors</a:t>
            </a:r>
            <a:endParaRPr sz="2000"/>
          </a:p>
          <a:p>
            <a:pPr marL="457200" lvl="0" indent="-355600" algn="l" rtl="0">
              <a:spcBef>
                <a:spcPts val="0"/>
              </a:spcBef>
              <a:spcAft>
                <a:spcPts val="0"/>
              </a:spcAft>
              <a:buSzPts val="2000"/>
              <a:buChar char="●"/>
            </a:pPr>
            <a:r>
              <a:rPr lang="en" sz="2000"/>
              <a:t>School psychologists  </a:t>
            </a:r>
            <a:endParaRPr sz="2000"/>
          </a:p>
          <a:p>
            <a:pPr marL="457200" lvl="0" indent="-355600" algn="l" rtl="0">
              <a:spcBef>
                <a:spcPts val="0"/>
              </a:spcBef>
              <a:spcAft>
                <a:spcPts val="0"/>
              </a:spcAft>
              <a:buSzPts val="2000"/>
              <a:buChar char="●"/>
            </a:pPr>
            <a:r>
              <a:rPr lang="en" sz="2000"/>
              <a:t>School nurses</a:t>
            </a:r>
            <a:endParaRPr sz="2000"/>
          </a:p>
          <a:p>
            <a:pPr marL="457200" lvl="0" indent="-355600" algn="l" rtl="0">
              <a:spcBef>
                <a:spcPts val="0"/>
              </a:spcBef>
              <a:spcAft>
                <a:spcPts val="0"/>
              </a:spcAft>
              <a:buSzPts val="2000"/>
              <a:buChar char="●"/>
            </a:pPr>
            <a:r>
              <a:rPr lang="en" sz="2000"/>
              <a:t>ERMHS therapists</a:t>
            </a:r>
            <a:endParaRPr sz="2000"/>
          </a:p>
          <a:p>
            <a:pPr marL="457200" lvl="0" indent="-355600" algn="l" rtl="0">
              <a:spcBef>
                <a:spcPts val="0"/>
              </a:spcBef>
              <a:spcAft>
                <a:spcPts val="0"/>
              </a:spcAft>
              <a:buSzPts val="2000"/>
              <a:buChar char="●"/>
            </a:pPr>
            <a:r>
              <a:rPr lang="en" sz="2000"/>
              <a:t>DIS counselors</a:t>
            </a:r>
            <a:endParaRPr sz="2000"/>
          </a:p>
          <a:p>
            <a:pPr marL="457200" lvl="0" indent="-355600" algn="l" rtl="0">
              <a:spcBef>
                <a:spcPts val="0"/>
              </a:spcBef>
              <a:spcAft>
                <a:spcPts val="0"/>
              </a:spcAft>
              <a:buSzPts val="2000"/>
              <a:buChar char="●"/>
            </a:pPr>
            <a:r>
              <a:rPr lang="en" sz="2000"/>
              <a:t>School Police/School Resource Officers</a:t>
            </a:r>
            <a:endParaRPr sz="2000"/>
          </a:p>
          <a:p>
            <a:pPr marL="0" lvl="0" indent="0" algn="l" rtl="0">
              <a:spcBef>
                <a:spcPts val="1200"/>
              </a:spcBef>
              <a:spcAft>
                <a:spcPts val="1200"/>
              </a:spcAft>
              <a:buNone/>
            </a:pPr>
            <a:r>
              <a:rPr lang="en" sz="2000"/>
              <a:t>Please keep in mind, our social workers will serve as a crisis support referral </a:t>
            </a:r>
            <a:r>
              <a:rPr lang="en" sz="2000" b="1" u="sng"/>
              <a:t>only after </a:t>
            </a:r>
            <a:r>
              <a:rPr lang="en" sz="2000"/>
              <a:t>the school has utilized their internal team for Suicide Risk Assessment. In these cases, please contact Support Services at </a:t>
            </a:r>
            <a:r>
              <a:rPr lang="en" sz="2000" b="1"/>
              <a:t>714.433.3481.</a:t>
            </a:r>
            <a:endParaRPr sz="1600" b="1"/>
          </a:p>
        </p:txBody>
      </p:sp>
      <p:sp>
        <p:nvSpPr>
          <p:cNvPr id="312" name="Google Shape;312;p3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313" name="Google Shape;313;p34"/>
          <p:cNvPicPr preferRelativeResize="0"/>
          <p:nvPr/>
        </p:nvPicPr>
        <p:blipFill>
          <a:blip r:embed="rId5">
            <a:alphaModFix/>
          </a:blip>
          <a:stretch>
            <a:fillRect/>
          </a:stretch>
        </p:blipFill>
        <p:spPr>
          <a:xfrm>
            <a:off x="4994288" y="1130638"/>
            <a:ext cx="2619375" cy="1743075"/>
          </a:xfrm>
          <a:prstGeom prst="rect">
            <a:avLst/>
          </a:prstGeom>
          <a:noFill/>
          <a:ln>
            <a:noFill/>
          </a:ln>
        </p:spPr>
      </p:pic>
      <p:pic>
        <p:nvPicPr>
          <p:cNvPr id="3" name="Audio 2">
            <a:hlinkClick r:id="" action="ppaction://media"/>
            <a:extLst>
              <a:ext uri="{FF2B5EF4-FFF2-40B4-BE49-F238E27FC236}">
                <a16:creationId xmlns:a16="http://schemas.microsoft.com/office/drawing/2014/main" id="{2B0BD75E-CEE1-4461-AAD9-0E2131612E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3746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319" name="Google Shape;319;p35"/>
          <p:cNvSpPr txBox="1"/>
          <p:nvPr/>
        </p:nvSpPr>
        <p:spPr>
          <a:xfrm>
            <a:off x="778600" y="1970100"/>
            <a:ext cx="768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20" name="Google Shape;320;p35"/>
          <p:cNvSpPr txBox="1"/>
          <p:nvPr/>
        </p:nvSpPr>
        <p:spPr>
          <a:xfrm>
            <a:off x="613450" y="1049925"/>
            <a:ext cx="3434400" cy="189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700">
                <a:latin typeface="Calibri"/>
                <a:ea typeface="Calibri"/>
                <a:cs typeface="Calibri"/>
                <a:sym typeface="Calibri"/>
              </a:rPr>
              <a:t>SAUSD Suicide Ideation Protocol</a:t>
            </a:r>
            <a:endParaRPr sz="3700">
              <a:latin typeface="Calibri"/>
              <a:ea typeface="Calibri"/>
              <a:cs typeface="Calibri"/>
              <a:sym typeface="Calibri"/>
            </a:endParaRPr>
          </a:p>
        </p:txBody>
      </p:sp>
      <p:pic>
        <p:nvPicPr>
          <p:cNvPr id="321" name="Google Shape;321;p35"/>
          <p:cNvPicPr preferRelativeResize="0"/>
          <p:nvPr/>
        </p:nvPicPr>
        <p:blipFill>
          <a:blip r:embed="rId5">
            <a:alphaModFix/>
          </a:blip>
          <a:stretch>
            <a:fillRect/>
          </a:stretch>
        </p:blipFill>
        <p:spPr>
          <a:xfrm>
            <a:off x="4126125" y="368350"/>
            <a:ext cx="3434400" cy="4406801"/>
          </a:xfrm>
          <a:prstGeom prst="rect">
            <a:avLst/>
          </a:prstGeom>
          <a:noFill/>
          <a:ln>
            <a:noFill/>
          </a:ln>
        </p:spPr>
      </p:pic>
      <p:pic>
        <p:nvPicPr>
          <p:cNvPr id="5" name="Audio 4">
            <a:hlinkClick r:id="" action="ppaction://media"/>
            <a:extLst>
              <a:ext uri="{FF2B5EF4-FFF2-40B4-BE49-F238E27FC236}">
                <a16:creationId xmlns:a16="http://schemas.microsoft.com/office/drawing/2014/main" id="{BB5069DD-D98B-413E-A817-D36AE2A28F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11112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6"/>
          <p:cNvSpPr txBox="1">
            <a:spLocks noGrp="1"/>
          </p:cNvSpPr>
          <p:nvPr>
            <p:ph type="title"/>
          </p:nvPr>
        </p:nvSpPr>
        <p:spPr>
          <a:xfrm>
            <a:off x="1130425" y="8752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              Risk Assessment Forms</a:t>
            </a:r>
            <a:endParaRPr/>
          </a:p>
        </p:txBody>
      </p:sp>
      <p:sp>
        <p:nvSpPr>
          <p:cNvPr id="327" name="Google Shape;327;p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328" name="Google Shape;328;p36"/>
          <p:cNvSpPr txBox="1"/>
          <p:nvPr/>
        </p:nvSpPr>
        <p:spPr>
          <a:xfrm>
            <a:off x="1130425" y="1653625"/>
            <a:ext cx="65082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latin typeface="Nunito"/>
              <a:ea typeface="Nunito"/>
              <a:cs typeface="Nunito"/>
              <a:sym typeface="Nunito"/>
            </a:endParaRPr>
          </a:p>
          <a:p>
            <a:pPr marL="457200" lvl="0" indent="266700" algn="l" rtl="0">
              <a:spcBef>
                <a:spcPts val="0"/>
              </a:spcBef>
              <a:spcAft>
                <a:spcPts val="0"/>
              </a:spcAft>
              <a:buSzPts val="2100"/>
              <a:buFont typeface="Nunito"/>
              <a:buAutoNum type="arabicParenR"/>
            </a:pPr>
            <a:r>
              <a:rPr lang="en" sz="2100">
                <a:latin typeface="Nunito"/>
                <a:ea typeface="Nunito"/>
                <a:cs typeface="Nunito"/>
                <a:sym typeface="Nunito"/>
              </a:rPr>
              <a:t>Risk Assessment form</a:t>
            </a:r>
            <a:endParaRPr sz="2100">
              <a:latin typeface="Nunito"/>
              <a:ea typeface="Nunito"/>
              <a:cs typeface="Nunito"/>
              <a:sym typeface="Nunito"/>
            </a:endParaRPr>
          </a:p>
          <a:p>
            <a:pPr marL="914400" lvl="0" indent="0" algn="l" rtl="0">
              <a:spcBef>
                <a:spcPts val="0"/>
              </a:spcBef>
              <a:spcAft>
                <a:spcPts val="0"/>
              </a:spcAft>
              <a:buNone/>
            </a:pPr>
            <a:endParaRPr sz="2100">
              <a:latin typeface="Nunito"/>
              <a:ea typeface="Nunito"/>
              <a:cs typeface="Nunito"/>
              <a:sym typeface="Nunito"/>
            </a:endParaRPr>
          </a:p>
          <a:p>
            <a:pPr marL="457200" lvl="0" indent="266700" algn="l" rtl="0">
              <a:spcBef>
                <a:spcPts val="0"/>
              </a:spcBef>
              <a:spcAft>
                <a:spcPts val="0"/>
              </a:spcAft>
              <a:buSzPts val="2100"/>
              <a:buFont typeface="Nunito"/>
              <a:buAutoNum type="arabicParenR"/>
            </a:pPr>
            <a:r>
              <a:rPr lang="en" sz="2100">
                <a:latin typeface="Nunito"/>
                <a:ea typeface="Nunito"/>
                <a:cs typeface="Nunito"/>
                <a:sym typeface="Nunito"/>
              </a:rPr>
              <a:t>Columbia Scale</a:t>
            </a:r>
            <a:endParaRPr sz="2100">
              <a:latin typeface="Nunito"/>
              <a:ea typeface="Nunito"/>
              <a:cs typeface="Nunito"/>
              <a:sym typeface="Nunito"/>
            </a:endParaRPr>
          </a:p>
          <a:p>
            <a:pPr marL="914400" lvl="0" indent="0" algn="l" rtl="0">
              <a:spcBef>
                <a:spcPts val="0"/>
              </a:spcBef>
              <a:spcAft>
                <a:spcPts val="0"/>
              </a:spcAft>
              <a:buNone/>
            </a:pPr>
            <a:endParaRPr sz="2100">
              <a:latin typeface="Nunito"/>
              <a:ea typeface="Nunito"/>
              <a:cs typeface="Nunito"/>
              <a:sym typeface="Nunito"/>
            </a:endParaRPr>
          </a:p>
          <a:p>
            <a:pPr marL="457200" lvl="0" indent="266700" algn="l" rtl="0">
              <a:spcBef>
                <a:spcPts val="0"/>
              </a:spcBef>
              <a:spcAft>
                <a:spcPts val="0"/>
              </a:spcAft>
              <a:buSzPts val="2100"/>
              <a:buFont typeface="Nunito"/>
              <a:buAutoNum type="arabicParenR"/>
            </a:pPr>
            <a:r>
              <a:rPr lang="en" sz="2100">
                <a:latin typeface="Nunito"/>
                <a:ea typeface="Nunito"/>
                <a:cs typeface="Nunito"/>
                <a:sym typeface="Nunito"/>
              </a:rPr>
              <a:t>Safety Plan </a:t>
            </a:r>
            <a:endParaRPr sz="2100">
              <a:latin typeface="Nunito"/>
              <a:ea typeface="Nunito"/>
              <a:cs typeface="Nunito"/>
              <a:sym typeface="Nunito"/>
            </a:endParaRPr>
          </a:p>
        </p:txBody>
      </p:sp>
      <p:pic>
        <p:nvPicPr>
          <p:cNvPr id="3" name="Audio 2">
            <a:hlinkClick r:id="" action="ppaction://media"/>
            <a:extLst>
              <a:ext uri="{FF2B5EF4-FFF2-40B4-BE49-F238E27FC236}">
                <a16:creationId xmlns:a16="http://schemas.microsoft.com/office/drawing/2014/main" id="{6B6A4EA1-052A-45A6-86CB-227A973A1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1039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334" name="Google Shape;334;p37"/>
          <p:cNvPicPr preferRelativeResize="0"/>
          <p:nvPr/>
        </p:nvPicPr>
        <p:blipFill>
          <a:blip r:embed="rId5">
            <a:alphaModFix/>
          </a:blip>
          <a:stretch>
            <a:fillRect/>
          </a:stretch>
        </p:blipFill>
        <p:spPr>
          <a:xfrm>
            <a:off x="328575" y="249138"/>
            <a:ext cx="3721200" cy="4645225"/>
          </a:xfrm>
          <a:prstGeom prst="rect">
            <a:avLst/>
          </a:prstGeom>
          <a:noFill/>
          <a:ln>
            <a:noFill/>
          </a:ln>
        </p:spPr>
      </p:pic>
      <p:pic>
        <p:nvPicPr>
          <p:cNvPr id="335" name="Google Shape;335;p37"/>
          <p:cNvPicPr preferRelativeResize="0"/>
          <p:nvPr/>
        </p:nvPicPr>
        <p:blipFill>
          <a:blip r:embed="rId6">
            <a:alphaModFix/>
          </a:blip>
          <a:stretch>
            <a:fillRect/>
          </a:stretch>
        </p:blipFill>
        <p:spPr>
          <a:xfrm>
            <a:off x="4520425" y="253063"/>
            <a:ext cx="3721200" cy="4637376"/>
          </a:xfrm>
          <a:prstGeom prst="rect">
            <a:avLst/>
          </a:prstGeom>
          <a:noFill/>
          <a:ln>
            <a:noFill/>
          </a:ln>
        </p:spPr>
      </p:pic>
      <p:pic>
        <p:nvPicPr>
          <p:cNvPr id="2" name="Audio 1">
            <a:hlinkClick r:id="" action="ppaction://media"/>
            <a:extLst>
              <a:ext uri="{FF2B5EF4-FFF2-40B4-BE49-F238E27FC236}">
                <a16:creationId xmlns:a16="http://schemas.microsoft.com/office/drawing/2014/main" id="{25989FA6-4B7B-46C9-AAE5-0ED91169B9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9535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341" name="Google Shape;341;p38"/>
          <p:cNvPicPr preferRelativeResize="0"/>
          <p:nvPr/>
        </p:nvPicPr>
        <p:blipFill>
          <a:blip r:embed="rId5">
            <a:alphaModFix/>
          </a:blip>
          <a:stretch>
            <a:fillRect/>
          </a:stretch>
        </p:blipFill>
        <p:spPr>
          <a:xfrm>
            <a:off x="405175" y="272300"/>
            <a:ext cx="3710625" cy="4598900"/>
          </a:xfrm>
          <a:prstGeom prst="rect">
            <a:avLst/>
          </a:prstGeom>
          <a:noFill/>
          <a:ln>
            <a:noFill/>
          </a:ln>
        </p:spPr>
      </p:pic>
      <p:pic>
        <p:nvPicPr>
          <p:cNvPr id="342" name="Google Shape;342;p38"/>
          <p:cNvPicPr preferRelativeResize="0"/>
          <p:nvPr/>
        </p:nvPicPr>
        <p:blipFill>
          <a:blip r:embed="rId6">
            <a:alphaModFix/>
          </a:blip>
          <a:stretch>
            <a:fillRect/>
          </a:stretch>
        </p:blipFill>
        <p:spPr>
          <a:xfrm>
            <a:off x="4535600" y="236725"/>
            <a:ext cx="3710625" cy="4670052"/>
          </a:xfrm>
          <a:prstGeom prst="rect">
            <a:avLst/>
          </a:prstGeom>
          <a:noFill/>
          <a:ln>
            <a:noFill/>
          </a:ln>
        </p:spPr>
      </p:pic>
      <p:pic>
        <p:nvPicPr>
          <p:cNvPr id="5" name="Audio 4">
            <a:hlinkClick r:id="" action="ppaction://media"/>
            <a:extLst>
              <a:ext uri="{FF2B5EF4-FFF2-40B4-BE49-F238E27FC236}">
                <a16:creationId xmlns:a16="http://schemas.microsoft.com/office/drawing/2014/main" id="{A2745F94-2ED9-40B6-9495-44F4B23786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4012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pic>
        <p:nvPicPr>
          <p:cNvPr id="348" name="Google Shape;348;p39"/>
          <p:cNvPicPr preferRelativeResize="0"/>
          <p:nvPr/>
        </p:nvPicPr>
        <p:blipFill>
          <a:blip r:embed="rId5">
            <a:alphaModFix/>
          </a:blip>
          <a:stretch>
            <a:fillRect/>
          </a:stretch>
        </p:blipFill>
        <p:spPr>
          <a:xfrm>
            <a:off x="2529475" y="152400"/>
            <a:ext cx="4614820" cy="4838700"/>
          </a:xfrm>
          <a:prstGeom prst="rect">
            <a:avLst/>
          </a:prstGeom>
          <a:noFill/>
          <a:ln>
            <a:noFill/>
          </a:ln>
        </p:spPr>
      </p:pic>
      <p:pic>
        <p:nvPicPr>
          <p:cNvPr id="2" name="Audio 1">
            <a:hlinkClick r:id="" action="ppaction://media"/>
            <a:extLst>
              <a:ext uri="{FF2B5EF4-FFF2-40B4-BE49-F238E27FC236}">
                <a16:creationId xmlns:a16="http://schemas.microsoft.com/office/drawing/2014/main" id="{637BB21A-01A0-4450-B402-6730BE2422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3092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0"/>
          <p:cNvSpPr txBox="1">
            <a:spLocks noGrp="1"/>
          </p:cNvSpPr>
          <p:nvPr>
            <p:ph type="title"/>
          </p:nvPr>
        </p:nvSpPr>
        <p:spPr>
          <a:xfrm>
            <a:off x="489625" y="87425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SAUSD Risk Assessment Decision Tree</a:t>
            </a:r>
            <a:endParaRPr/>
          </a:p>
        </p:txBody>
      </p:sp>
      <p:sp>
        <p:nvSpPr>
          <p:cNvPr id="354" name="Google Shape;354;p4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dirty="0"/>
              <a:t>Form designed to assist with the student interview to determine the level of risk assessment and identify necessary interventions and support.</a:t>
            </a:r>
            <a:endParaRPr sz="2100" dirty="0"/>
          </a:p>
          <a:p>
            <a:pPr marL="457200" lvl="0" indent="-361950" algn="l" rtl="0">
              <a:spcBef>
                <a:spcPts val="1200"/>
              </a:spcBef>
              <a:spcAft>
                <a:spcPts val="0"/>
              </a:spcAft>
              <a:buSzPts val="2100"/>
              <a:buChar char="❖"/>
            </a:pPr>
            <a:r>
              <a:rPr lang="en" sz="2100" dirty="0"/>
              <a:t> SAUSD Risk Assessment Decision Tree (next slide)</a:t>
            </a:r>
            <a:endParaRPr sz="2100" dirty="0"/>
          </a:p>
        </p:txBody>
      </p:sp>
      <p:sp>
        <p:nvSpPr>
          <p:cNvPr id="355" name="Google Shape;355;p4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26</a:t>
            </a:fld>
            <a:endParaRPr sz="1000" b="0">
              <a:latin typeface="Nunito"/>
              <a:ea typeface="Nunito"/>
              <a:cs typeface="Nunito"/>
              <a:sym typeface="Nunito"/>
            </a:endParaRPr>
          </a:p>
        </p:txBody>
      </p:sp>
      <p:pic>
        <p:nvPicPr>
          <p:cNvPr id="356" name="Google Shape;356;p40"/>
          <p:cNvPicPr preferRelativeResize="0"/>
          <p:nvPr/>
        </p:nvPicPr>
        <p:blipFill>
          <a:blip r:embed="rId5">
            <a:alphaModFix/>
          </a:blip>
          <a:stretch>
            <a:fillRect/>
          </a:stretch>
        </p:blipFill>
        <p:spPr>
          <a:xfrm>
            <a:off x="7407225" y="3374924"/>
            <a:ext cx="1168775" cy="1168750"/>
          </a:xfrm>
          <a:prstGeom prst="rect">
            <a:avLst/>
          </a:prstGeom>
          <a:noFill/>
          <a:ln>
            <a:noFill/>
          </a:ln>
        </p:spPr>
      </p:pic>
      <p:pic>
        <p:nvPicPr>
          <p:cNvPr id="2" name="Audio 1">
            <a:hlinkClick r:id="" action="ppaction://media"/>
            <a:extLst>
              <a:ext uri="{FF2B5EF4-FFF2-40B4-BE49-F238E27FC236}">
                <a16:creationId xmlns:a16="http://schemas.microsoft.com/office/drawing/2014/main" id="{D4E8998B-74A8-43FC-AF61-AAC30DE2AE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1634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362" name="Google Shape;362;p41"/>
          <p:cNvPicPr preferRelativeResize="0"/>
          <p:nvPr/>
        </p:nvPicPr>
        <p:blipFill>
          <a:blip r:embed="rId5">
            <a:alphaModFix/>
          </a:blip>
          <a:stretch>
            <a:fillRect/>
          </a:stretch>
        </p:blipFill>
        <p:spPr>
          <a:xfrm>
            <a:off x="1679925" y="214425"/>
            <a:ext cx="6225850" cy="4714650"/>
          </a:xfrm>
          <a:prstGeom prst="rect">
            <a:avLst/>
          </a:prstGeom>
          <a:noFill/>
          <a:ln>
            <a:noFill/>
          </a:ln>
        </p:spPr>
      </p:pic>
      <p:pic>
        <p:nvPicPr>
          <p:cNvPr id="3" name="Audio 2">
            <a:hlinkClick r:id="" action="ppaction://media"/>
            <a:extLst>
              <a:ext uri="{FF2B5EF4-FFF2-40B4-BE49-F238E27FC236}">
                <a16:creationId xmlns:a16="http://schemas.microsoft.com/office/drawing/2014/main" id="{F980BFA1-2E43-47F8-937E-D5E64A8929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3774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2"/>
          <p:cNvSpPr txBox="1">
            <a:spLocks noGrp="1"/>
          </p:cNvSpPr>
          <p:nvPr>
            <p:ph type="title"/>
          </p:nvPr>
        </p:nvSpPr>
        <p:spPr>
          <a:xfrm>
            <a:off x="819150" y="347075"/>
            <a:ext cx="7505700" cy="659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Safety Planning </a:t>
            </a:r>
            <a:endParaRPr/>
          </a:p>
        </p:txBody>
      </p:sp>
      <p:sp>
        <p:nvSpPr>
          <p:cNvPr id="368" name="Google Shape;368;p42"/>
          <p:cNvSpPr txBox="1">
            <a:spLocks noGrp="1"/>
          </p:cNvSpPr>
          <p:nvPr>
            <p:ph type="body" idx="1"/>
          </p:nvPr>
        </p:nvSpPr>
        <p:spPr>
          <a:xfrm>
            <a:off x="819150" y="1109525"/>
            <a:ext cx="7678800" cy="33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770"/>
              <a:buNone/>
            </a:pPr>
            <a:r>
              <a:rPr lang="en" sz="1430" dirty="0"/>
              <a:t>A Safety Plan is created with students who are at-risk of suicide ideation and/or self-harming behaviors. </a:t>
            </a:r>
            <a:endParaRPr sz="1430" dirty="0"/>
          </a:p>
          <a:p>
            <a:pPr marL="0" lvl="0" indent="0" algn="l" rtl="0">
              <a:spcBef>
                <a:spcPts val="1200"/>
              </a:spcBef>
              <a:spcAft>
                <a:spcPts val="0"/>
              </a:spcAft>
              <a:buSzPts val="770"/>
              <a:buNone/>
            </a:pPr>
            <a:r>
              <a:rPr lang="en" sz="1430" b="1" dirty="0"/>
              <a:t>The purpose is to help the student identify their: </a:t>
            </a:r>
            <a:endParaRPr sz="1430" b="1" dirty="0"/>
          </a:p>
          <a:p>
            <a:pPr marL="457200" lvl="0" indent="-319405" algn="l" rtl="0">
              <a:spcBef>
                <a:spcPts val="1200"/>
              </a:spcBef>
              <a:spcAft>
                <a:spcPts val="0"/>
              </a:spcAft>
              <a:buSzPts val="1430"/>
              <a:buChar char="●"/>
            </a:pPr>
            <a:r>
              <a:rPr lang="en" sz="1430" b="1" dirty="0"/>
              <a:t>1) Warning Signs 2) Triggers 3) Protective factors/reasons for living 4) Coping skills 5) Safe people and 6) Emergency Resources</a:t>
            </a:r>
            <a:endParaRPr sz="1430" b="1" dirty="0"/>
          </a:p>
          <a:p>
            <a:pPr marL="457200" lvl="0" indent="-319405" algn="l" rtl="0">
              <a:spcBef>
                <a:spcPts val="0"/>
              </a:spcBef>
              <a:spcAft>
                <a:spcPts val="0"/>
              </a:spcAft>
              <a:buSzPts val="1430"/>
              <a:buChar char="●"/>
            </a:pPr>
            <a:r>
              <a:rPr lang="en" sz="1430" dirty="0"/>
              <a:t>It is </a:t>
            </a:r>
            <a:r>
              <a:rPr lang="en" sz="1430" u="sng" dirty="0"/>
              <a:t>not</a:t>
            </a:r>
            <a:r>
              <a:rPr lang="en" sz="1430" dirty="0"/>
              <a:t> a “no suicide” contract.</a:t>
            </a:r>
            <a:endParaRPr sz="1430" dirty="0"/>
          </a:p>
          <a:p>
            <a:pPr marL="457200" lvl="0" indent="-319405" algn="l" rtl="0">
              <a:spcBef>
                <a:spcPts val="0"/>
              </a:spcBef>
              <a:spcAft>
                <a:spcPts val="0"/>
              </a:spcAft>
              <a:buSzPts val="1430"/>
              <a:buChar char="●"/>
            </a:pPr>
            <a:r>
              <a:rPr lang="en" sz="1430" dirty="0"/>
              <a:t>Collaborative approach between you and the student. Take your time!</a:t>
            </a:r>
            <a:endParaRPr sz="1430" dirty="0"/>
          </a:p>
          <a:p>
            <a:pPr marL="457200" lvl="0" indent="-319405" algn="l" rtl="0">
              <a:spcBef>
                <a:spcPts val="0"/>
              </a:spcBef>
              <a:spcAft>
                <a:spcPts val="0"/>
              </a:spcAft>
              <a:buSzPts val="1430"/>
              <a:buChar char="●"/>
            </a:pPr>
            <a:r>
              <a:rPr lang="en" sz="1430" dirty="0"/>
              <a:t>Original given to student. Make a copy &amp; review safety plan with parent/caregiver.</a:t>
            </a:r>
            <a:endParaRPr sz="1430" dirty="0"/>
          </a:p>
          <a:p>
            <a:pPr marL="457200" lvl="0" indent="-319405" algn="l" rtl="0">
              <a:spcBef>
                <a:spcPts val="0"/>
              </a:spcBef>
              <a:spcAft>
                <a:spcPts val="0"/>
              </a:spcAft>
              <a:buSzPts val="1430"/>
              <a:buChar char="●"/>
            </a:pPr>
            <a:r>
              <a:rPr lang="en" sz="1430" dirty="0"/>
              <a:t>Notify staff members that were identified in student’s safety plan.</a:t>
            </a:r>
            <a:endParaRPr sz="1430" dirty="0"/>
          </a:p>
          <a:p>
            <a:pPr marL="457200" lvl="0" indent="-319405" algn="l" rtl="0">
              <a:spcBef>
                <a:spcPts val="0"/>
              </a:spcBef>
              <a:spcAft>
                <a:spcPts val="0"/>
              </a:spcAft>
              <a:buSzPts val="1430"/>
              <a:buChar char="●"/>
            </a:pPr>
            <a:r>
              <a:rPr lang="en" sz="1430" dirty="0"/>
              <a:t>Second page includes grounding and relaxation techniques.</a:t>
            </a:r>
            <a:endParaRPr sz="1430" dirty="0"/>
          </a:p>
          <a:p>
            <a:pPr marL="457200" lvl="0" indent="-319405" algn="l" rtl="0">
              <a:spcBef>
                <a:spcPts val="0"/>
              </a:spcBef>
              <a:spcAft>
                <a:spcPts val="0"/>
              </a:spcAft>
              <a:buSzPts val="1430"/>
              <a:buChar char="●"/>
            </a:pPr>
            <a:r>
              <a:rPr lang="en" sz="1430" dirty="0"/>
              <a:t>Provided in English and Spanish on Google Classroom.</a:t>
            </a:r>
            <a:endParaRPr sz="1430" dirty="0"/>
          </a:p>
          <a:p>
            <a:pPr marL="0" lvl="0" indent="0" algn="l" rtl="0">
              <a:spcBef>
                <a:spcPts val="1200"/>
              </a:spcBef>
              <a:spcAft>
                <a:spcPts val="0"/>
              </a:spcAft>
              <a:buNone/>
            </a:pPr>
            <a:r>
              <a:rPr lang="en" sz="1430" dirty="0"/>
              <a:t>Sample on next slide.</a:t>
            </a:r>
            <a:endParaRPr sz="1430" dirty="0"/>
          </a:p>
          <a:p>
            <a:pPr marL="457200" lvl="0" indent="0" algn="l" rtl="0">
              <a:spcBef>
                <a:spcPts val="1200"/>
              </a:spcBef>
              <a:spcAft>
                <a:spcPts val="0"/>
              </a:spcAft>
              <a:buSzPts val="770"/>
              <a:buNone/>
            </a:pPr>
            <a:endParaRPr sz="1430" dirty="0"/>
          </a:p>
          <a:p>
            <a:pPr marL="457200" lvl="0" indent="0" algn="l" rtl="0">
              <a:spcBef>
                <a:spcPts val="1200"/>
              </a:spcBef>
              <a:spcAft>
                <a:spcPts val="1200"/>
              </a:spcAft>
              <a:buSzPts val="770"/>
              <a:buNone/>
            </a:pPr>
            <a:endParaRPr sz="1430" dirty="0"/>
          </a:p>
        </p:txBody>
      </p:sp>
      <p:sp>
        <p:nvSpPr>
          <p:cNvPr id="369" name="Google Shape;369;p4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28</a:t>
            </a:fld>
            <a:endParaRPr sz="1000" b="0">
              <a:latin typeface="Nunito"/>
              <a:ea typeface="Nunito"/>
              <a:cs typeface="Nunito"/>
              <a:sym typeface="Nunito"/>
            </a:endParaRPr>
          </a:p>
        </p:txBody>
      </p:sp>
      <p:pic>
        <p:nvPicPr>
          <p:cNvPr id="2" name="Audio 1">
            <a:hlinkClick r:id="" action="ppaction://media"/>
            <a:extLst>
              <a:ext uri="{FF2B5EF4-FFF2-40B4-BE49-F238E27FC236}">
                <a16:creationId xmlns:a16="http://schemas.microsoft.com/office/drawing/2014/main" id="{A1BE3626-06EB-4772-9E6E-EE17583C4C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20429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375" name="Google Shape;375;p43"/>
          <p:cNvSpPr txBox="1"/>
          <p:nvPr/>
        </p:nvSpPr>
        <p:spPr>
          <a:xfrm>
            <a:off x="212450" y="970425"/>
            <a:ext cx="1442100" cy="10620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sz="1900" b="1">
                <a:solidFill>
                  <a:schemeClr val="lt1"/>
                </a:solidFill>
                <a:latin typeface="Nunito"/>
                <a:ea typeface="Nunito"/>
                <a:cs typeface="Nunito"/>
                <a:sym typeface="Nunito"/>
              </a:rPr>
              <a:t>Student </a:t>
            </a:r>
            <a:endParaRPr sz="1900" b="1">
              <a:solidFill>
                <a:schemeClr val="lt1"/>
              </a:solidFill>
              <a:latin typeface="Nunito"/>
              <a:ea typeface="Nunito"/>
              <a:cs typeface="Nunito"/>
              <a:sym typeface="Nunito"/>
            </a:endParaRPr>
          </a:p>
          <a:p>
            <a:pPr marL="0" marR="0" lvl="0" indent="0" algn="ctr" rtl="0">
              <a:lnSpc>
                <a:spcPct val="100000"/>
              </a:lnSpc>
              <a:spcBef>
                <a:spcPts val="0"/>
              </a:spcBef>
              <a:spcAft>
                <a:spcPts val="0"/>
              </a:spcAft>
              <a:buNone/>
            </a:pPr>
            <a:r>
              <a:rPr lang="en" sz="1900" b="1">
                <a:solidFill>
                  <a:schemeClr val="lt1"/>
                </a:solidFill>
                <a:latin typeface="Nunito"/>
                <a:ea typeface="Nunito"/>
                <a:cs typeface="Nunito"/>
                <a:sym typeface="Nunito"/>
              </a:rPr>
              <a:t>Safety Plan</a:t>
            </a:r>
            <a:endParaRPr sz="1600" b="1">
              <a:latin typeface="Calibri"/>
              <a:ea typeface="Calibri"/>
              <a:cs typeface="Calibri"/>
              <a:sym typeface="Calibri"/>
            </a:endParaRPr>
          </a:p>
        </p:txBody>
      </p:sp>
      <p:pic>
        <p:nvPicPr>
          <p:cNvPr id="376" name="Google Shape;376;p43"/>
          <p:cNvPicPr preferRelativeResize="0"/>
          <p:nvPr/>
        </p:nvPicPr>
        <p:blipFill>
          <a:blip r:embed="rId5">
            <a:alphaModFix/>
          </a:blip>
          <a:stretch>
            <a:fillRect/>
          </a:stretch>
        </p:blipFill>
        <p:spPr>
          <a:xfrm>
            <a:off x="1654475" y="340300"/>
            <a:ext cx="6969233" cy="4462880"/>
          </a:xfrm>
          <a:prstGeom prst="rect">
            <a:avLst/>
          </a:prstGeom>
          <a:noFill/>
          <a:ln>
            <a:noFill/>
          </a:ln>
        </p:spPr>
      </p:pic>
      <p:sp>
        <p:nvSpPr>
          <p:cNvPr id="377" name="Google Shape;377;p43"/>
          <p:cNvSpPr txBox="1"/>
          <p:nvPr/>
        </p:nvSpPr>
        <p:spPr>
          <a:xfrm>
            <a:off x="303500" y="2292575"/>
            <a:ext cx="1260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C00000"/>
                </a:solidFill>
                <a:latin typeface="Calibri"/>
                <a:ea typeface="Calibri"/>
                <a:cs typeface="Calibri"/>
                <a:sym typeface="Calibri"/>
              </a:rPr>
              <a:t>Found in Google</a:t>
            </a:r>
            <a:endParaRPr b="1">
              <a:solidFill>
                <a:srgbClr val="C00000"/>
              </a:solidFill>
              <a:latin typeface="Calibri"/>
              <a:ea typeface="Calibri"/>
              <a:cs typeface="Calibri"/>
              <a:sym typeface="Calibri"/>
            </a:endParaRPr>
          </a:p>
          <a:p>
            <a:pPr marL="0" lvl="0" indent="0" algn="ctr" rtl="0">
              <a:spcBef>
                <a:spcPts val="0"/>
              </a:spcBef>
              <a:spcAft>
                <a:spcPts val="0"/>
              </a:spcAft>
              <a:buNone/>
            </a:pPr>
            <a:r>
              <a:rPr lang="en" b="1">
                <a:solidFill>
                  <a:srgbClr val="C00000"/>
                </a:solidFill>
                <a:latin typeface="Calibri"/>
                <a:ea typeface="Calibri"/>
                <a:cs typeface="Calibri"/>
                <a:sym typeface="Calibri"/>
              </a:rPr>
              <a:t>Classroom in </a:t>
            </a:r>
            <a:endParaRPr b="1">
              <a:solidFill>
                <a:srgbClr val="C00000"/>
              </a:solidFill>
              <a:latin typeface="Calibri"/>
              <a:ea typeface="Calibri"/>
              <a:cs typeface="Calibri"/>
              <a:sym typeface="Calibri"/>
            </a:endParaRPr>
          </a:p>
          <a:p>
            <a:pPr marL="0" lvl="0" indent="0" algn="ctr" rtl="0">
              <a:spcBef>
                <a:spcPts val="0"/>
              </a:spcBef>
              <a:spcAft>
                <a:spcPts val="0"/>
              </a:spcAft>
              <a:buNone/>
            </a:pPr>
            <a:r>
              <a:rPr lang="en" b="1">
                <a:solidFill>
                  <a:srgbClr val="C00000"/>
                </a:solidFill>
                <a:latin typeface="Calibri"/>
                <a:ea typeface="Calibri"/>
                <a:cs typeface="Calibri"/>
                <a:sym typeface="Calibri"/>
              </a:rPr>
              <a:t>English and</a:t>
            </a:r>
            <a:endParaRPr b="1">
              <a:solidFill>
                <a:srgbClr val="C00000"/>
              </a:solidFill>
              <a:latin typeface="Calibri"/>
              <a:ea typeface="Calibri"/>
              <a:cs typeface="Calibri"/>
              <a:sym typeface="Calibri"/>
            </a:endParaRPr>
          </a:p>
          <a:p>
            <a:pPr marL="0" lvl="0" indent="0" algn="ctr" rtl="0">
              <a:spcBef>
                <a:spcPts val="0"/>
              </a:spcBef>
              <a:spcAft>
                <a:spcPts val="0"/>
              </a:spcAft>
              <a:buNone/>
            </a:pPr>
            <a:r>
              <a:rPr lang="en" b="1">
                <a:solidFill>
                  <a:srgbClr val="C00000"/>
                </a:solidFill>
                <a:latin typeface="Calibri"/>
                <a:ea typeface="Calibri"/>
                <a:cs typeface="Calibri"/>
                <a:sym typeface="Calibri"/>
              </a:rPr>
              <a:t>Spanish</a:t>
            </a:r>
            <a:endParaRPr b="1">
              <a:solidFill>
                <a:srgbClr val="C00000"/>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FA3DFA7D-3A38-4156-9883-92D100AB02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8488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72" name="Google Shape;172;p17"/>
          <p:cNvPicPr preferRelativeResize="0"/>
          <p:nvPr/>
        </p:nvPicPr>
        <p:blipFill>
          <a:blip r:embed="rId5">
            <a:alphaModFix/>
          </a:blip>
          <a:stretch>
            <a:fillRect/>
          </a:stretch>
        </p:blipFill>
        <p:spPr>
          <a:xfrm>
            <a:off x="4505875" y="145775"/>
            <a:ext cx="3732300" cy="4851974"/>
          </a:xfrm>
          <a:prstGeom prst="rect">
            <a:avLst/>
          </a:prstGeom>
          <a:noFill/>
          <a:ln>
            <a:noFill/>
          </a:ln>
        </p:spPr>
      </p:pic>
      <p:sp>
        <p:nvSpPr>
          <p:cNvPr id="173" name="Google Shape;173;p17"/>
          <p:cNvSpPr txBox="1"/>
          <p:nvPr/>
        </p:nvSpPr>
        <p:spPr>
          <a:xfrm>
            <a:off x="731250" y="818875"/>
            <a:ext cx="3468600" cy="37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Calibri"/>
                <a:ea typeface="Calibri"/>
                <a:cs typeface="Calibri"/>
                <a:sym typeface="Calibri"/>
              </a:rPr>
              <a:t>*Take a moment to reflect on</a:t>
            </a:r>
            <a:endParaRPr sz="1800">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why you joined SAUSD</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*Why did you choose the role you are currently in?</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*What is the impact you want to have on the students and families we serve?</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*Use this image to the right to help create a WHY statement.</a:t>
            </a:r>
            <a:endParaRPr sz="18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5" name="Audio 4">
            <a:hlinkClick r:id="" action="ppaction://media"/>
            <a:extLst>
              <a:ext uri="{FF2B5EF4-FFF2-40B4-BE49-F238E27FC236}">
                <a16:creationId xmlns:a16="http://schemas.microsoft.com/office/drawing/2014/main" id="{5ADAE15A-B8D6-45DC-B4E4-A62DC567AA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4564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Aeries</a:t>
            </a:r>
            <a:endParaRPr b="1"/>
          </a:p>
        </p:txBody>
      </p:sp>
      <p:sp>
        <p:nvSpPr>
          <p:cNvPr id="383" name="Google Shape;383;p44"/>
          <p:cNvSpPr txBox="1">
            <a:spLocks noGrp="1"/>
          </p:cNvSpPr>
          <p:nvPr>
            <p:ph type="body" idx="1"/>
          </p:nvPr>
        </p:nvSpPr>
        <p:spPr>
          <a:xfrm>
            <a:off x="385200" y="1526225"/>
            <a:ext cx="2549100" cy="2448000"/>
          </a:xfrm>
          <a:prstGeom prst="rect">
            <a:avLst/>
          </a:prstGeom>
        </p:spPr>
        <p:txBody>
          <a:bodyPr spcFirstLastPara="1" wrap="square" lIns="91425" tIns="91425" rIns="91425" bIns="91425" anchor="t" anchorCtr="0">
            <a:normAutofit fontScale="92500" lnSpcReduction="20000"/>
          </a:bodyPr>
          <a:lstStyle/>
          <a:p>
            <a:pPr marL="171450" lvl="0" indent="-198294" algn="l" rtl="0">
              <a:spcBef>
                <a:spcPts val="0"/>
              </a:spcBef>
              <a:spcAft>
                <a:spcPts val="0"/>
              </a:spcAft>
              <a:buSzPct val="100000"/>
              <a:buChar char="❖"/>
            </a:pPr>
            <a:r>
              <a:rPr lang="en" sz="1430" i="1"/>
              <a:t>“Risk Assessment”</a:t>
            </a:r>
            <a:r>
              <a:rPr lang="en" sz="1430"/>
              <a:t> and “</a:t>
            </a:r>
            <a:r>
              <a:rPr lang="en" sz="1430" i="1"/>
              <a:t>Safety Plan”</a:t>
            </a:r>
            <a:r>
              <a:rPr lang="en" sz="1430"/>
              <a:t> Interventions code</a:t>
            </a:r>
            <a:endParaRPr sz="1430"/>
          </a:p>
          <a:p>
            <a:pPr marL="285750" lvl="0" indent="0" algn="l" rtl="0">
              <a:spcBef>
                <a:spcPts val="1200"/>
              </a:spcBef>
              <a:spcAft>
                <a:spcPts val="0"/>
              </a:spcAft>
              <a:buNone/>
            </a:pPr>
            <a:r>
              <a:rPr lang="en" sz="1430"/>
              <a:t>**Under comments, please do not include detailed information. </a:t>
            </a:r>
            <a:endParaRPr sz="1430"/>
          </a:p>
          <a:p>
            <a:pPr marL="285750" lvl="0" indent="0" algn="l" rtl="0">
              <a:spcBef>
                <a:spcPts val="1200"/>
              </a:spcBef>
              <a:spcAft>
                <a:spcPts val="0"/>
              </a:spcAft>
              <a:buNone/>
            </a:pPr>
            <a:r>
              <a:rPr lang="en" sz="1430"/>
              <a:t>Aeries Note Example: “Completed on __/__/__” </a:t>
            </a:r>
            <a:endParaRPr sz="1430"/>
          </a:p>
          <a:p>
            <a:pPr marL="171450" marR="0" lvl="0" indent="-198294" algn="l" rtl="0">
              <a:lnSpc>
                <a:spcPct val="115000"/>
              </a:lnSpc>
              <a:spcBef>
                <a:spcPts val="1200"/>
              </a:spcBef>
              <a:spcAft>
                <a:spcPts val="0"/>
              </a:spcAft>
              <a:buSzPct val="100000"/>
              <a:buChar char="❖"/>
            </a:pPr>
            <a:r>
              <a:rPr lang="en" sz="1430" b="1" i="1"/>
              <a:t>Uncheck box </a:t>
            </a:r>
            <a:r>
              <a:rPr lang="en" sz="1430"/>
              <a:t>that says “Display to Parent”</a:t>
            </a:r>
            <a:endParaRPr/>
          </a:p>
        </p:txBody>
      </p:sp>
      <p:sp>
        <p:nvSpPr>
          <p:cNvPr id="384" name="Google Shape;384;p4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pic>
        <p:nvPicPr>
          <p:cNvPr id="385" name="Google Shape;385;p44"/>
          <p:cNvPicPr preferRelativeResize="0"/>
          <p:nvPr/>
        </p:nvPicPr>
        <p:blipFill>
          <a:blip r:embed="rId5">
            <a:alphaModFix/>
          </a:blip>
          <a:stretch>
            <a:fillRect/>
          </a:stretch>
        </p:blipFill>
        <p:spPr>
          <a:xfrm>
            <a:off x="2996500" y="1123378"/>
            <a:ext cx="5328361" cy="3266825"/>
          </a:xfrm>
          <a:prstGeom prst="rect">
            <a:avLst/>
          </a:prstGeom>
          <a:noFill/>
          <a:ln>
            <a:noFill/>
          </a:ln>
        </p:spPr>
      </p:pic>
      <p:sp>
        <p:nvSpPr>
          <p:cNvPr id="386" name="Google Shape;386;p44"/>
          <p:cNvSpPr/>
          <p:nvPr/>
        </p:nvSpPr>
        <p:spPr>
          <a:xfrm>
            <a:off x="4984900" y="1427500"/>
            <a:ext cx="1302900" cy="441900"/>
          </a:xfrm>
          <a:prstGeom prst="flowChartConnector">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4"/>
          <p:cNvSpPr/>
          <p:nvPr/>
        </p:nvSpPr>
        <p:spPr>
          <a:xfrm>
            <a:off x="7284725" y="3965250"/>
            <a:ext cx="736500" cy="3936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a:extLst>
              <a:ext uri="{FF2B5EF4-FFF2-40B4-BE49-F238E27FC236}">
                <a16:creationId xmlns:a16="http://schemas.microsoft.com/office/drawing/2014/main" id="{01AAA769-8B78-463B-AA57-DE320B4B21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2930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5"/>
          <p:cNvSpPr txBox="1">
            <a:spLocks noGrp="1"/>
          </p:cNvSpPr>
          <p:nvPr>
            <p:ph type="title"/>
          </p:nvPr>
        </p:nvSpPr>
        <p:spPr>
          <a:xfrm>
            <a:off x="819125" y="376375"/>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Parent/Caregiver Acknowledgement </a:t>
            </a:r>
            <a:endParaRPr/>
          </a:p>
          <a:p>
            <a:pPr marL="0" lvl="0" indent="0" algn="ctr" rtl="0">
              <a:spcBef>
                <a:spcPts val="0"/>
              </a:spcBef>
              <a:spcAft>
                <a:spcPts val="0"/>
              </a:spcAft>
              <a:buNone/>
            </a:pPr>
            <a:r>
              <a:rPr lang="en"/>
              <a:t>of Suicidal Ideation </a:t>
            </a:r>
            <a:endParaRPr/>
          </a:p>
        </p:txBody>
      </p:sp>
      <p:sp>
        <p:nvSpPr>
          <p:cNvPr id="393" name="Google Shape;393;p45"/>
          <p:cNvSpPr txBox="1">
            <a:spLocks noGrp="1"/>
          </p:cNvSpPr>
          <p:nvPr>
            <p:ph type="body" idx="1"/>
          </p:nvPr>
        </p:nvSpPr>
        <p:spPr>
          <a:xfrm>
            <a:off x="484925" y="1601600"/>
            <a:ext cx="8174100" cy="2448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100" u="sng" dirty="0"/>
              <a:t>Main Purpose</a:t>
            </a:r>
            <a:r>
              <a:rPr lang="en" sz="2100" dirty="0"/>
              <a:t>: to inform and have parent/caregiver acknowledge that they have been notified about the current safety concerns (suicide ideation or self-harm)</a:t>
            </a:r>
            <a:endParaRPr sz="2100" dirty="0"/>
          </a:p>
          <a:p>
            <a:pPr marL="457200" lvl="0" indent="-361950" algn="l" rtl="0">
              <a:lnSpc>
                <a:spcPct val="150000"/>
              </a:lnSpc>
              <a:spcBef>
                <a:spcPts val="1200"/>
              </a:spcBef>
              <a:spcAft>
                <a:spcPts val="0"/>
              </a:spcAft>
              <a:buSzPts val="2100"/>
              <a:buChar char="❖"/>
            </a:pPr>
            <a:r>
              <a:rPr lang="en" sz="2100" dirty="0"/>
              <a:t>Signed form is required for </a:t>
            </a:r>
            <a:r>
              <a:rPr lang="en" sz="2100" b="1" dirty="0"/>
              <a:t>moderate </a:t>
            </a:r>
            <a:r>
              <a:rPr lang="en" sz="2100" dirty="0"/>
              <a:t>or </a:t>
            </a:r>
            <a:r>
              <a:rPr lang="en" sz="2100" b="1" dirty="0"/>
              <a:t>high</a:t>
            </a:r>
            <a:r>
              <a:rPr lang="en" sz="2100" dirty="0"/>
              <a:t> </a:t>
            </a:r>
            <a:r>
              <a:rPr lang="en" sz="2100" b="1" dirty="0"/>
              <a:t>risk</a:t>
            </a:r>
            <a:endParaRPr sz="2100" b="1" dirty="0"/>
          </a:p>
          <a:p>
            <a:pPr marL="457200" lvl="0" indent="-361950" algn="l" rtl="0">
              <a:lnSpc>
                <a:spcPct val="150000"/>
              </a:lnSpc>
              <a:spcBef>
                <a:spcPts val="0"/>
              </a:spcBef>
              <a:spcAft>
                <a:spcPts val="0"/>
              </a:spcAft>
              <a:buSzPts val="2100"/>
              <a:buChar char="❖"/>
            </a:pPr>
            <a:r>
              <a:rPr lang="en" sz="2100" dirty="0"/>
              <a:t>Form needs to be discussed/reviewed/signed on the </a:t>
            </a:r>
            <a:r>
              <a:rPr lang="en" sz="2100" b="1" dirty="0"/>
              <a:t>same day</a:t>
            </a:r>
            <a:r>
              <a:rPr lang="en" sz="2100" dirty="0"/>
              <a:t>.</a:t>
            </a:r>
            <a:endParaRPr sz="2100" dirty="0"/>
          </a:p>
        </p:txBody>
      </p:sp>
      <p:sp>
        <p:nvSpPr>
          <p:cNvPr id="394" name="Google Shape;394;p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31</a:t>
            </a:fld>
            <a:endParaRPr sz="1000" b="0">
              <a:latin typeface="Nunito"/>
              <a:ea typeface="Nunito"/>
              <a:cs typeface="Nunito"/>
              <a:sym typeface="Nunito"/>
            </a:endParaRPr>
          </a:p>
        </p:txBody>
      </p:sp>
      <p:pic>
        <p:nvPicPr>
          <p:cNvPr id="395" name="Google Shape;395;p45"/>
          <p:cNvPicPr preferRelativeResize="0"/>
          <p:nvPr/>
        </p:nvPicPr>
        <p:blipFill>
          <a:blip r:embed="rId29">
            <a:alphaModFix/>
          </a:blip>
          <a:stretch>
            <a:fillRect/>
          </a:stretch>
        </p:blipFill>
        <p:spPr>
          <a:xfrm>
            <a:off x="7840250" y="845600"/>
            <a:ext cx="818775" cy="756000"/>
          </a:xfrm>
          <a:prstGeom prst="rect">
            <a:avLst/>
          </a:prstGeom>
          <a:noFill/>
          <a:ln>
            <a:noFill/>
          </a:ln>
        </p:spPr>
      </p:pic>
      <p:pic>
        <p:nvPicPr>
          <p:cNvPr id="3" name="Recorded Sound">
            <a:hlinkClick r:id="" action="ppaction://media"/>
            <a:extLst>
              <a:ext uri="{FF2B5EF4-FFF2-40B4-BE49-F238E27FC236}">
                <a16:creationId xmlns:a16="http://schemas.microsoft.com/office/drawing/2014/main" id="{5134FCD2-100D-7165-F5EE-8BC690FE9C4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4327525" y="2327275"/>
            <a:ext cx="487363" cy="487363"/>
          </a:xfrm>
          <a:prstGeom prst="rect">
            <a:avLst/>
          </a:prstGeom>
        </p:spPr>
      </p:pic>
      <p:pic>
        <p:nvPicPr>
          <p:cNvPr id="4" name="Recorded Sound">
            <a:hlinkClick r:id="" action="ppaction://media"/>
            <a:extLst>
              <a:ext uri="{FF2B5EF4-FFF2-40B4-BE49-F238E27FC236}">
                <a16:creationId xmlns:a16="http://schemas.microsoft.com/office/drawing/2014/main" id="{F346744F-FF60-4377-0902-0F4B212241AE}"/>
              </a:ext>
            </a:extLst>
          </p:cNvPr>
          <p:cNvPicPr>
            <a:picLocks noChangeAspect="1"/>
          </p:cNvPicPr>
          <p:nvPr>
            <a:audioFile r:link="rId4"/>
            <p:extLst>
              <p:ext uri="{DAA4B4D4-6D71-4841-9C94-3DE7FCFB9230}">
                <p14:media xmlns:p14="http://schemas.microsoft.com/office/powerpoint/2010/main" r:embed="rId3"/>
              </p:ext>
            </p:extLst>
          </p:nvPr>
        </p:nvPicPr>
        <p:blipFill>
          <a:blip r:embed="rId30"/>
          <a:stretch>
            <a:fillRect/>
          </a:stretch>
        </p:blipFill>
        <p:spPr>
          <a:xfrm>
            <a:off x="4327525" y="2327275"/>
            <a:ext cx="487363" cy="487363"/>
          </a:xfrm>
          <a:prstGeom prst="rect">
            <a:avLst/>
          </a:prstGeom>
        </p:spPr>
      </p:pic>
      <p:pic>
        <p:nvPicPr>
          <p:cNvPr id="5" name="Recorded Sound">
            <a:hlinkClick r:id="" action="ppaction://media"/>
            <a:extLst>
              <a:ext uri="{FF2B5EF4-FFF2-40B4-BE49-F238E27FC236}">
                <a16:creationId xmlns:a16="http://schemas.microsoft.com/office/drawing/2014/main" id="{9F03BF14-0452-F939-A3F4-E21299608C57}"/>
              </a:ext>
            </a:extLst>
          </p:cNvPr>
          <p:cNvPicPr>
            <a:picLocks noChangeAspect="1"/>
          </p:cNvPicPr>
          <p:nvPr>
            <a:audioFile r:link="rId6"/>
            <p:extLst>
              <p:ext uri="{DAA4B4D4-6D71-4841-9C94-3DE7FCFB9230}">
                <p14:media xmlns:p14="http://schemas.microsoft.com/office/powerpoint/2010/main" r:embed="rId5"/>
              </p:ext>
            </p:extLst>
          </p:nvPr>
        </p:nvPicPr>
        <p:blipFill>
          <a:blip r:embed="rId30"/>
          <a:stretch>
            <a:fillRect/>
          </a:stretch>
        </p:blipFill>
        <p:spPr>
          <a:xfrm>
            <a:off x="4327525" y="2327275"/>
            <a:ext cx="487363" cy="487363"/>
          </a:xfrm>
          <a:prstGeom prst="rect">
            <a:avLst/>
          </a:prstGeom>
        </p:spPr>
      </p:pic>
      <p:pic>
        <p:nvPicPr>
          <p:cNvPr id="6" name="Recorded Sound">
            <a:hlinkClick r:id="" action="ppaction://media"/>
            <a:extLst>
              <a:ext uri="{FF2B5EF4-FFF2-40B4-BE49-F238E27FC236}">
                <a16:creationId xmlns:a16="http://schemas.microsoft.com/office/drawing/2014/main" id="{D0CB94AD-61A8-8563-E696-7555F004D88A}"/>
              </a:ext>
            </a:extLst>
          </p:cNvPr>
          <p:cNvPicPr>
            <a:picLocks noChangeAspect="1"/>
          </p:cNvPicPr>
          <p:nvPr>
            <a:audioFile r:link="rId8"/>
            <p:extLst>
              <p:ext uri="{DAA4B4D4-6D71-4841-9C94-3DE7FCFB9230}">
                <p14:media xmlns:p14="http://schemas.microsoft.com/office/powerpoint/2010/main" r:embed="rId7"/>
              </p:ext>
            </p:extLst>
          </p:nvPr>
        </p:nvPicPr>
        <p:blipFill>
          <a:blip r:embed="rId30"/>
          <a:stretch>
            <a:fillRect/>
          </a:stretch>
        </p:blipFill>
        <p:spPr>
          <a:xfrm>
            <a:off x="4327525" y="2327275"/>
            <a:ext cx="487363" cy="487363"/>
          </a:xfrm>
          <a:prstGeom prst="rect">
            <a:avLst/>
          </a:prstGeom>
        </p:spPr>
      </p:pic>
      <p:pic>
        <p:nvPicPr>
          <p:cNvPr id="7" name="Recorded Sound">
            <a:hlinkClick r:id="" action="ppaction://media"/>
            <a:extLst>
              <a:ext uri="{FF2B5EF4-FFF2-40B4-BE49-F238E27FC236}">
                <a16:creationId xmlns:a16="http://schemas.microsoft.com/office/drawing/2014/main" id="{B77FB314-5A36-E04F-4F88-04ED0413AEFC}"/>
              </a:ext>
            </a:extLst>
          </p:cNvPr>
          <p:cNvPicPr>
            <a:picLocks noChangeAspect="1"/>
          </p:cNvPicPr>
          <p:nvPr>
            <a:audioFile r:link="rId10"/>
            <p:extLst>
              <p:ext uri="{DAA4B4D4-6D71-4841-9C94-3DE7FCFB9230}">
                <p14:media xmlns:p14="http://schemas.microsoft.com/office/powerpoint/2010/main" r:embed="rId9"/>
              </p:ext>
            </p:extLst>
          </p:nvPr>
        </p:nvPicPr>
        <p:blipFill>
          <a:blip r:embed="rId30"/>
          <a:stretch>
            <a:fillRect/>
          </a:stretch>
        </p:blipFill>
        <p:spPr>
          <a:xfrm>
            <a:off x="4327525" y="2327275"/>
            <a:ext cx="487363" cy="487363"/>
          </a:xfrm>
          <a:prstGeom prst="rect">
            <a:avLst/>
          </a:prstGeom>
        </p:spPr>
      </p:pic>
      <p:pic>
        <p:nvPicPr>
          <p:cNvPr id="8" name="Recorded Sound">
            <a:hlinkClick r:id="" action="ppaction://media"/>
            <a:extLst>
              <a:ext uri="{FF2B5EF4-FFF2-40B4-BE49-F238E27FC236}">
                <a16:creationId xmlns:a16="http://schemas.microsoft.com/office/drawing/2014/main" id="{9C7A7446-37A2-748D-3A49-78A6924D5AED}"/>
              </a:ext>
            </a:extLst>
          </p:cNvPr>
          <p:cNvPicPr>
            <a:picLocks noChangeAspect="1"/>
          </p:cNvPicPr>
          <p:nvPr>
            <a:audioFile r:link="rId12"/>
            <p:extLst>
              <p:ext uri="{DAA4B4D4-6D71-4841-9C94-3DE7FCFB9230}">
                <p14:media xmlns:p14="http://schemas.microsoft.com/office/powerpoint/2010/main" r:embed="rId11"/>
              </p:ext>
            </p:extLst>
          </p:nvPr>
        </p:nvPicPr>
        <p:blipFill>
          <a:blip r:embed="rId30"/>
          <a:stretch>
            <a:fillRect/>
          </a:stretch>
        </p:blipFill>
        <p:spPr>
          <a:xfrm>
            <a:off x="8285356" y="4239949"/>
            <a:ext cx="487363" cy="487363"/>
          </a:xfrm>
          <a:prstGeom prst="rect">
            <a:avLst/>
          </a:prstGeom>
        </p:spPr>
      </p:pic>
      <p:pic>
        <p:nvPicPr>
          <p:cNvPr id="9" name="Recorded Sound">
            <a:hlinkClick r:id="" action="ppaction://media"/>
            <a:extLst>
              <a:ext uri="{FF2B5EF4-FFF2-40B4-BE49-F238E27FC236}">
                <a16:creationId xmlns:a16="http://schemas.microsoft.com/office/drawing/2014/main" id="{A7EB1F2C-EAE7-ACB6-ACE4-7B7409E9AD08}"/>
              </a:ext>
            </a:extLst>
          </p:cNvPr>
          <p:cNvPicPr>
            <a:picLocks noChangeAspect="1"/>
          </p:cNvPicPr>
          <p:nvPr>
            <a:audioFile r:link="rId14"/>
            <p:extLst>
              <p:ext uri="{DAA4B4D4-6D71-4841-9C94-3DE7FCFB9230}">
                <p14:media xmlns:p14="http://schemas.microsoft.com/office/powerpoint/2010/main" r:embed="rId13"/>
              </p:ext>
            </p:extLst>
          </p:nvPr>
        </p:nvPicPr>
        <p:blipFill>
          <a:blip r:embed="rId30"/>
          <a:stretch>
            <a:fillRect/>
          </a:stretch>
        </p:blipFill>
        <p:spPr>
          <a:xfrm>
            <a:off x="4327525" y="2327275"/>
            <a:ext cx="487363" cy="487363"/>
          </a:xfrm>
          <a:prstGeom prst="rect">
            <a:avLst/>
          </a:prstGeom>
        </p:spPr>
      </p:pic>
      <p:pic>
        <p:nvPicPr>
          <p:cNvPr id="10" name="Recorded Sound">
            <a:hlinkClick r:id="" action="ppaction://media"/>
            <a:extLst>
              <a:ext uri="{FF2B5EF4-FFF2-40B4-BE49-F238E27FC236}">
                <a16:creationId xmlns:a16="http://schemas.microsoft.com/office/drawing/2014/main" id="{695E49CB-CB49-7091-CDFE-15C6108C4292}"/>
              </a:ext>
            </a:extLst>
          </p:cNvPr>
          <p:cNvPicPr>
            <a:picLocks noChangeAspect="1"/>
          </p:cNvPicPr>
          <p:nvPr>
            <a:audioFile r:link="rId16"/>
            <p:extLst>
              <p:ext uri="{DAA4B4D4-6D71-4841-9C94-3DE7FCFB9230}">
                <p14:media xmlns:p14="http://schemas.microsoft.com/office/powerpoint/2010/main" r:embed="rId15"/>
              </p:ext>
            </p:extLst>
          </p:nvPr>
        </p:nvPicPr>
        <p:blipFill>
          <a:blip r:embed="rId30"/>
          <a:stretch>
            <a:fillRect/>
          </a:stretch>
        </p:blipFill>
        <p:spPr>
          <a:xfrm>
            <a:off x="4327525" y="2327275"/>
            <a:ext cx="487363" cy="487363"/>
          </a:xfrm>
          <a:prstGeom prst="rect">
            <a:avLst/>
          </a:prstGeom>
        </p:spPr>
      </p:pic>
      <p:pic>
        <p:nvPicPr>
          <p:cNvPr id="11" name="Recorded Sound">
            <a:hlinkClick r:id="" action="ppaction://media"/>
            <a:extLst>
              <a:ext uri="{FF2B5EF4-FFF2-40B4-BE49-F238E27FC236}">
                <a16:creationId xmlns:a16="http://schemas.microsoft.com/office/drawing/2014/main" id="{76F70CD2-4D45-4670-AACE-139E021AC17B}"/>
              </a:ext>
            </a:extLst>
          </p:cNvPr>
          <p:cNvPicPr>
            <a:picLocks noChangeAspect="1"/>
          </p:cNvPicPr>
          <p:nvPr>
            <a:audioFile r:link="rId18"/>
            <p:extLst>
              <p:ext uri="{DAA4B4D4-6D71-4841-9C94-3DE7FCFB9230}">
                <p14:media xmlns:p14="http://schemas.microsoft.com/office/powerpoint/2010/main" r:embed="rId17"/>
              </p:ext>
            </p:extLst>
          </p:nvPr>
        </p:nvPicPr>
        <p:blipFill>
          <a:blip r:embed="rId30"/>
          <a:stretch>
            <a:fillRect/>
          </a:stretch>
        </p:blipFill>
        <p:spPr>
          <a:xfrm>
            <a:off x="4327525" y="2327275"/>
            <a:ext cx="487363" cy="487363"/>
          </a:xfrm>
          <a:prstGeom prst="rect">
            <a:avLst/>
          </a:prstGeom>
        </p:spPr>
      </p:pic>
      <p:pic>
        <p:nvPicPr>
          <p:cNvPr id="12" name="Recorded Sound">
            <a:hlinkClick r:id="" action="ppaction://media"/>
            <a:extLst>
              <a:ext uri="{FF2B5EF4-FFF2-40B4-BE49-F238E27FC236}">
                <a16:creationId xmlns:a16="http://schemas.microsoft.com/office/drawing/2014/main" id="{2A78ACCF-6DB2-79B3-EBB6-425A2090ABB4}"/>
              </a:ext>
            </a:extLst>
          </p:cNvPr>
          <p:cNvPicPr>
            <a:picLocks noChangeAspect="1"/>
          </p:cNvPicPr>
          <p:nvPr>
            <a:audioFile r:link="rId20"/>
            <p:extLst>
              <p:ext uri="{DAA4B4D4-6D71-4841-9C94-3DE7FCFB9230}">
                <p14:media xmlns:p14="http://schemas.microsoft.com/office/powerpoint/2010/main" r:embed="rId19"/>
              </p:ext>
            </p:extLst>
          </p:nvPr>
        </p:nvPicPr>
        <p:blipFill>
          <a:blip r:embed="rId30"/>
          <a:stretch>
            <a:fillRect/>
          </a:stretch>
        </p:blipFill>
        <p:spPr>
          <a:xfrm>
            <a:off x="4327525" y="2327275"/>
            <a:ext cx="487363" cy="487363"/>
          </a:xfrm>
          <a:prstGeom prst="rect">
            <a:avLst/>
          </a:prstGeom>
        </p:spPr>
      </p:pic>
      <p:pic>
        <p:nvPicPr>
          <p:cNvPr id="13" name="Recorded Sound">
            <a:hlinkClick r:id="" action="ppaction://media"/>
            <a:extLst>
              <a:ext uri="{FF2B5EF4-FFF2-40B4-BE49-F238E27FC236}">
                <a16:creationId xmlns:a16="http://schemas.microsoft.com/office/drawing/2014/main" id="{54ECDA73-3CFA-F63A-9AFD-E5DC0252DB45}"/>
              </a:ext>
            </a:extLst>
          </p:cNvPr>
          <p:cNvPicPr>
            <a:picLocks noChangeAspect="1"/>
          </p:cNvPicPr>
          <p:nvPr>
            <a:audioFile r:link="rId22"/>
            <p:extLst>
              <p:ext uri="{DAA4B4D4-6D71-4841-9C94-3DE7FCFB9230}">
                <p14:media xmlns:p14="http://schemas.microsoft.com/office/powerpoint/2010/main" r:embed="rId21"/>
              </p:ext>
            </p:extLst>
          </p:nvPr>
        </p:nvPicPr>
        <p:blipFill>
          <a:blip r:embed="rId30"/>
          <a:stretch>
            <a:fillRect/>
          </a:stretch>
        </p:blipFill>
        <p:spPr>
          <a:xfrm>
            <a:off x="4363244" y="2327275"/>
            <a:ext cx="487363" cy="487363"/>
          </a:xfrm>
          <a:prstGeom prst="rect">
            <a:avLst/>
          </a:prstGeom>
        </p:spPr>
      </p:pic>
      <p:pic>
        <p:nvPicPr>
          <p:cNvPr id="2" name="Recorded Sound">
            <a:hlinkClick r:id="" action="ppaction://media"/>
            <a:extLst>
              <a:ext uri="{FF2B5EF4-FFF2-40B4-BE49-F238E27FC236}">
                <a16:creationId xmlns:a16="http://schemas.microsoft.com/office/drawing/2014/main" id="{2EF79072-D015-E678-A2C9-2A79ECBCA4BB}"/>
              </a:ext>
            </a:extLst>
          </p:cNvPr>
          <p:cNvPicPr>
            <a:picLocks noChangeAspect="1"/>
          </p:cNvPicPr>
          <p:nvPr>
            <a:audioFile r:link="rId24"/>
            <p:extLst>
              <p:ext uri="{DAA4B4D4-6D71-4841-9C94-3DE7FCFB9230}">
                <p14:media xmlns:p14="http://schemas.microsoft.com/office/powerpoint/2010/main" r:embed="rId23"/>
              </p:ext>
            </p:extLst>
          </p:nvPr>
        </p:nvPicPr>
        <p:blipFill>
          <a:blip r:embed="rId30"/>
          <a:stretch>
            <a:fillRect/>
          </a:stretch>
        </p:blipFill>
        <p:spPr>
          <a:xfrm>
            <a:off x="4327525" y="2327275"/>
            <a:ext cx="487363" cy="487363"/>
          </a:xfrm>
          <a:prstGeom prst="rect">
            <a:avLst/>
          </a:prstGeom>
        </p:spPr>
      </p:pic>
      <p:pic>
        <p:nvPicPr>
          <p:cNvPr id="14" name="Recorded Sound">
            <a:hlinkClick r:id="" action="ppaction://media"/>
            <a:extLst>
              <a:ext uri="{FF2B5EF4-FFF2-40B4-BE49-F238E27FC236}">
                <a16:creationId xmlns:a16="http://schemas.microsoft.com/office/drawing/2014/main" id="{8BC211C3-D167-DA1F-A074-DF8D66F0E624}"/>
              </a:ext>
            </a:extLst>
          </p:cNvPr>
          <p:cNvPicPr>
            <a:picLocks noChangeAspect="1"/>
          </p:cNvPicPr>
          <p:nvPr>
            <a:audioFile r:link="rId26"/>
            <p:extLst>
              <p:ext uri="{DAA4B4D4-6D71-4841-9C94-3DE7FCFB9230}">
                <p14:media xmlns:p14="http://schemas.microsoft.com/office/powerpoint/2010/main" r:embed="rId25"/>
              </p:ext>
            </p:extLst>
          </p:nvPr>
        </p:nvPicPr>
        <p:blipFill>
          <a:blip r:embed="rId30"/>
          <a:stretch>
            <a:fillRect/>
          </a:stretch>
        </p:blipFill>
        <p:spPr>
          <a:xfrm>
            <a:off x="4327525" y="2327275"/>
            <a:ext cx="487363" cy="487363"/>
          </a:xfrm>
          <a:prstGeom prst="rect">
            <a:avLst/>
          </a:prstGeom>
        </p:spPr>
      </p:pic>
    </p:spTree>
  </p:cSld>
  <p:clrMapOvr>
    <a:masterClrMapping/>
  </p:clrMapOvr>
  <p:transition advTm="5475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20" fill="hold"/>
                                        <p:tgtEl>
                                          <p:spTgt spid="3"/>
                                        </p:tgtEl>
                                      </p:cBhvr>
                                    </p:cmd>
                                  </p:childTnLst>
                                </p:cTn>
                              </p:par>
                            </p:childTnLst>
                          </p:cTn>
                        </p:par>
                        <p:par>
                          <p:cTn id="7" fill="hold">
                            <p:stCondLst>
                              <p:cond delay="25120"/>
                            </p:stCondLst>
                            <p:childTnLst>
                              <p:par>
                                <p:cTn id="8" presetID="1" presetClass="mediacall" presetSubtype="0" fill="hold" nodeType="afterEffect">
                                  <p:stCondLst>
                                    <p:cond delay="0"/>
                                  </p:stCondLst>
                                  <p:childTnLst>
                                    <p:cmd type="call" cmd="playFrom(0.0)">
                                      <p:cBhvr>
                                        <p:cTn id="9" dur="71362" fill="hold"/>
                                        <p:tgtEl>
                                          <p:spTgt spid="4"/>
                                        </p:tgtEl>
                                      </p:cBhvr>
                                    </p:cmd>
                                  </p:childTnLst>
                                </p:cTn>
                              </p:par>
                            </p:childTnLst>
                          </p:cTn>
                        </p:par>
                        <p:par>
                          <p:cTn id="10" fill="hold">
                            <p:stCondLst>
                              <p:cond delay="96482"/>
                            </p:stCondLst>
                            <p:childTnLst>
                              <p:par>
                                <p:cTn id="11" presetID="1" presetClass="mediacall" presetSubtype="0" fill="hold" nodeType="afterEffect">
                                  <p:stCondLst>
                                    <p:cond delay="0"/>
                                  </p:stCondLst>
                                  <p:childTnLst>
                                    <p:cmd type="call" cmd="playFrom(0.0)">
                                      <p:cBhvr>
                                        <p:cTn id="12" dur="44915" fill="hold"/>
                                        <p:tgtEl>
                                          <p:spTgt spid="5"/>
                                        </p:tgtEl>
                                      </p:cBhvr>
                                    </p:cmd>
                                  </p:childTnLst>
                                </p:cTn>
                              </p:par>
                            </p:childTnLst>
                          </p:cTn>
                        </p:par>
                        <p:par>
                          <p:cTn id="13" fill="hold">
                            <p:stCondLst>
                              <p:cond delay="141397"/>
                            </p:stCondLst>
                            <p:childTnLst>
                              <p:par>
                                <p:cTn id="14" presetID="1" presetClass="mediacall" presetSubtype="0" fill="hold" nodeType="afterEffect">
                                  <p:stCondLst>
                                    <p:cond delay="0"/>
                                  </p:stCondLst>
                                  <p:childTnLst>
                                    <p:cmd type="call" cmd="playFrom(0.0)">
                                      <p:cBhvr>
                                        <p:cTn id="15" dur="75403" fill="hold"/>
                                        <p:tgtEl>
                                          <p:spTgt spid="6"/>
                                        </p:tgtEl>
                                      </p:cBhvr>
                                    </p:cmd>
                                  </p:childTnLst>
                                </p:cTn>
                              </p:par>
                            </p:childTnLst>
                          </p:cTn>
                        </p:par>
                        <p:par>
                          <p:cTn id="16" fill="hold">
                            <p:stCondLst>
                              <p:cond delay="216800"/>
                            </p:stCondLst>
                            <p:childTnLst>
                              <p:par>
                                <p:cTn id="17" presetID="1" presetClass="mediacall" presetSubtype="0" fill="hold" nodeType="afterEffect">
                                  <p:stCondLst>
                                    <p:cond delay="0"/>
                                  </p:stCondLst>
                                  <p:childTnLst>
                                    <p:cmd type="call" cmd="playFrom(0.0)">
                                      <p:cBhvr>
                                        <p:cTn id="18" dur="25260" fill="hold"/>
                                        <p:tgtEl>
                                          <p:spTgt spid="7"/>
                                        </p:tgtEl>
                                      </p:cBhvr>
                                    </p:cmd>
                                  </p:childTnLst>
                                </p:cTn>
                              </p:par>
                            </p:childTnLst>
                          </p:cTn>
                        </p:par>
                        <p:par>
                          <p:cTn id="19" fill="hold">
                            <p:stCondLst>
                              <p:cond delay="242060"/>
                            </p:stCondLst>
                            <p:childTnLst>
                              <p:par>
                                <p:cTn id="20" presetID="1" presetClass="mediacall" presetSubtype="0" fill="hold" nodeType="afterEffect">
                                  <p:stCondLst>
                                    <p:cond delay="0"/>
                                  </p:stCondLst>
                                  <p:childTnLst>
                                    <p:cmd type="call" cmd="playFrom(0.0)">
                                      <p:cBhvr>
                                        <p:cTn id="21" dur="56583" fill="hold"/>
                                        <p:tgtEl>
                                          <p:spTgt spid="8"/>
                                        </p:tgtEl>
                                      </p:cBhvr>
                                    </p:cmd>
                                  </p:childTnLst>
                                </p:cTn>
                              </p:par>
                            </p:childTnLst>
                          </p:cTn>
                        </p:par>
                        <p:par>
                          <p:cTn id="22" fill="hold">
                            <p:stCondLst>
                              <p:cond delay="298643"/>
                            </p:stCondLst>
                            <p:childTnLst>
                              <p:par>
                                <p:cTn id="23" presetID="1" presetClass="mediacall" presetSubtype="0" fill="hold" nodeType="afterEffect">
                                  <p:stCondLst>
                                    <p:cond delay="0"/>
                                  </p:stCondLst>
                                  <p:childTnLst>
                                    <p:cmd type="call" cmd="playFrom(0.0)">
                                      <p:cBhvr>
                                        <p:cTn id="24" dur="48422" fill="hold"/>
                                        <p:tgtEl>
                                          <p:spTgt spid="9"/>
                                        </p:tgtEl>
                                      </p:cBhvr>
                                    </p:cmd>
                                  </p:childTnLst>
                                </p:cTn>
                              </p:par>
                            </p:childTnLst>
                          </p:cTn>
                        </p:par>
                        <p:par>
                          <p:cTn id="25" fill="hold">
                            <p:stCondLst>
                              <p:cond delay="347065"/>
                            </p:stCondLst>
                            <p:childTnLst>
                              <p:par>
                                <p:cTn id="26" presetID="1" presetClass="mediacall" presetSubtype="0" fill="hold" nodeType="afterEffect">
                                  <p:stCondLst>
                                    <p:cond delay="0"/>
                                  </p:stCondLst>
                                  <p:childTnLst>
                                    <p:cmd type="call" cmd="playFrom(0.0)">
                                      <p:cBhvr>
                                        <p:cTn id="27" dur="13382" fill="hold"/>
                                        <p:tgtEl>
                                          <p:spTgt spid="10"/>
                                        </p:tgtEl>
                                      </p:cBhvr>
                                    </p:cmd>
                                  </p:childTnLst>
                                </p:cTn>
                              </p:par>
                            </p:childTnLst>
                          </p:cTn>
                        </p:par>
                        <p:par>
                          <p:cTn id="28" fill="hold">
                            <p:stCondLst>
                              <p:cond delay="360447"/>
                            </p:stCondLst>
                            <p:childTnLst>
                              <p:par>
                                <p:cTn id="29" presetID="1" presetClass="mediacall" presetSubtype="0" fill="hold" nodeType="afterEffect">
                                  <p:stCondLst>
                                    <p:cond delay="0"/>
                                  </p:stCondLst>
                                  <p:childTnLst>
                                    <p:cmd type="call" cmd="playFrom(0.0)">
                                      <p:cBhvr>
                                        <p:cTn id="30" dur="55921" fill="hold"/>
                                        <p:tgtEl>
                                          <p:spTgt spid="11"/>
                                        </p:tgtEl>
                                      </p:cBhvr>
                                    </p:cmd>
                                  </p:childTnLst>
                                </p:cTn>
                              </p:par>
                            </p:childTnLst>
                          </p:cTn>
                        </p:par>
                        <p:par>
                          <p:cTn id="31" fill="hold">
                            <p:stCondLst>
                              <p:cond delay="416368"/>
                            </p:stCondLst>
                            <p:childTnLst>
                              <p:par>
                                <p:cTn id="32" presetID="1" presetClass="mediacall" presetSubtype="0" fill="hold" nodeType="afterEffect">
                                  <p:stCondLst>
                                    <p:cond delay="0"/>
                                  </p:stCondLst>
                                  <p:childTnLst>
                                    <p:cmd type="call" cmd="playFrom(0.0)">
                                      <p:cBhvr>
                                        <p:cTn id="33" dur="17619" fill="hold"/>
                                        <p:tgtEl>
                                          <p:spTgt spid="12"/>
                                        </p:tgtEl>
                                      </p:cBhvr>
                                    </p:cmd>
                                  </p:childTnLst>
                                </p:cTn>
                              </p:par>
                            </p:childTnLst>
                          </p:cTn>
                        </p:par>
                        <p:par>
                          <p:cTn id="34" fill="hold">
                            <p:stCondLst>
                              <p:cond delay="433987"/>
                            </p:stCondLst>
                            <p:childTnLst>
                              <p:par>
                                <p:cTn id="35" presetID="1" presetClass="mediacall" presetSubtype="0" fill="hold" nodeType="afterEffect">
                                  <p:stCondLst>
                                    <p:cond delay="0"/>
                                  </p:stCondLst>
                                  <p:childTnLst>
                                    <p:cmd type="call" cmd="playFrom(0.0)">
                                      <p:cBhvr>
                                        <p:cTn id="36" dur="57012" fill="hold"/>
                                        <p:tgtEl>
                                          <p:spTgt spid="13"/>
                                        </p:tgtEl>
                                      </p:cBhvr>
                                    </p:cmd>
                                  </p:childTnLst>
                                </p:cTn>
                              </p:par>
                            </p:childTnLst>
                          </p:cTn>
                        </p:par>
                        <p:par>
                          <p:cTn id="37" fill="hold">
                            <p:stCondLst>
                              <p:cond delay="490999"/>
                            </p:stCondLst>
                            <p:childTnLst>
                              <p:par>
                                <p:cTn id="38" presetID="1" presetClass="mediacall" presetSubtype="0" fill="hold" nodeType="afterEffect">
                                  <p:stCondLst>
                                    <p:cond delay="0"/>
                                  </p:stCondLst>
                                  <p:childTnLst>
                                    <p:cmd type="call" cmd="playFrom(0.0)">
                                      <p:cBhvr>
                                        <p:cTn id="39" dur="13611" fill="hold"/>
                                        <p:tgtEl>
                                          <p:spTgt spid="2"/>
                                        </p:tgtEl>
                                      </p:cBhvr>
                                    </p:cmd>
                                  </p:childTnLst>
                                </p:cTn>
                              </p:par>
                            </p:childTnLst>
                          </p:cTn>
                        </p:par>
                        <p:par>
                          <p:cTn id="40" fill="hold">
                            <p:stCondLst>
                              <p:cond delay="504610"/>
                            </p:stCondLst>
                            <p:childTnLst>
                              <p:par>
                                <p:cTn id="41" presetID="1" presetClass="mediacall" presetSubtype="0" fill="hold" nodeType="afterEffect">
                                  <p:stCondLst>
                                    <p:cond delay="0"/>
                                  </p:stCondLst>
                                  <p:childTnLst>
                                    <p:cmd type="call" cmd="playFrom(0.0)">
                                      <p:cBhvr>
                                        <p:cTn id="42" dur="5475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audio>
              <p:cMediaNode vol="80000">
                <p:cTn id="45" fill="hold" display="0">
                  <p:stCondLst>
                    <p:cond delay="indefinite"/>
                  </p:stCondLst>
                  <p:endCondLst>
                    <p:cond evt="onStopAudio" delay="0">
                      <p:tgtEl>
                        <p:sldTgt/>
                      </p:tgtEl>
                    </p:cond>
                  </p:endCondLst>
                </p:cTn>
                <p:tgtEl>
                  <p:spTgt spid="5"/>
                </p:tgtEl>
              </p:cMediaNode>
            </p:audio>
            <p:audio>
              <p:cMediaNode vol="80000">
                <p:cTn id="46" fill="hold" display="0">
                  <p:stCondLst>
                    <p:cond delay="indefinite"/>
                  </p:stCondLst>
                  <p:endCondLst>
                    <p:cond evt="onStopAudio" delay="0">
                      <p:tgtEl>
                        <p:sldTgt/>
                      </p:tgtEl>
                    </p:cond>
                  </p:endCondLst>
                </p:cTn>
                <p:tgtEl>
                  <p:spTgt spid="6"/>
                </p:tgtEl>
              </p:cMediaNode>
            </p:audio>
            <p:audio>
              <p:cMediaNode vol="80000">
                <p:cTn id="47" fill="hold" display="0">
                  <p:stCondLst>
                    <p:cond delay="indefinite"/>
                  </p:stCondLst>
                  <p:endCondLst>
                    <p:cond evt="onStopAudio" delay="0">
                      <p:tgtEl>
                        <p:sldTgt/>
                      </p:tgtEl>
                    </p:cond>
                  </p:endCondLst>
                </p:cTn>
                <p:tgtEl>
                  <p:spTgt spid="7"/>
                </p:tgtEl>
              </p:cMediaNode>
            </p:audio>
            <p:audio>
              <p:cMediaNode vol="80000">
                <p:cTn id="48" fill="hold" display="0">
                  <p:stCondLst>
                    <p:cond delay="indefinite"/>
                  </p:stCondLst>
                  <p:endCondLst>
                    <p:cond evt="onStopAudio" delay="0">
                      <p:tgtEl>
                        <p:sldTgt/>
                      </p:tgtEl>
                    </p:cond>
                  </p:endCondLst>
                </p:cTn>
                <p:tgtEl>
                  <p:spTgt spid="8"/>
                </p:tgtEl>
              </p:cMediaNode>
            </p:audio>
            <p:audio>
              <p:cMediaNode vol="80000">
                <p:cTn id="49" fill="hold" display="0">
                  <p:stCondLst>
                    <p:cond delay="indefinite"/>
                  </p:stCondLst>
                  <p:endCondLst>
                    <p:cond evt="onStopAudio" delay="0">
                      <p:tgtEl>
                        <p:sldTgt/>
                      </p:tgtEl>
                    </p:cond>
                  </p:endCondLst>
                </p:cTn>
                <p:tgtEl>
                  <p:spTgt spid="9"/>
                </p:tgtEl>
              </p:cMediaNode>
            </p:audio>
            <p:audio>
              <p:cMediaNode vol="80000">
                <p:cTn id="50" fill="hold" display="0">
                  <p:stCondLst>
                    <p:cond delay="indefinite"/>
                  </p:stCondLst>
                  <p:endCondLst>
                    <p:cond evt="onStopAudio" delay="0">
                      <p:tgtEl>
                        <p:sldTgt/>
                      </p:tgtEl>
                    </p:cond>
                  </p:endCondLst>
                </p:cTn>
                <p:tgtEl>
                  <p:spTgt spid="10"/>
                </p:tgtEl>
              </p:cMediaNode>
            </p:audio>
            <p:audio>
              <p:cMediaNode vol="80000">
                <p:cTn id="51" fill="hold" display="0">
                  <p:stCondLst>
                    <p:cond delay="indefinite"/>
                  </p:stCondLst>
                  <p:endCondLst>
                    <p:cond evt="onStopAudio" delay="0">
                      <p:tgtEl>
                        <p:sldTgt/>
                      </p:tgtEl>
                    </p:cond>
                  </p:endCondLst>
                </p:cTn>
                <p:tgtEl>
                  <p:spTgt spid="11"/>
                </p:tgtEl>
              </p:cMediaNode>
            </p:audio>
            <p:audio>
              <p:cMediaNode vol="80000">
                <p:cTn id="52" fill="hold" display="0">
                  <p:stCondLst>
                    <p:cond delay="indefinite"/>
                  </p:stCondLst>
                  <p:endCondLst>
                    <p:cond evt="onStopAudio" delay="0">
                      <p:tgtEl>
                        <p:sldTgt/>
                      </p:tgtEl>
                    </p:cond>
                  </p:endCondLst>
                </p:cTn>
                <p:tgtEl>
                  <p:spTgt spid="12"/>
                </p:tgtEl>
              </p:cMediaNode>
            </p:audio>
            <p:audio>
              <p:cMediaNode vol="80000">
                <p:cTn id="53" fill="hold" display="0">
                  <p:stCondLst>
                    <p:cond delay="indefinite"/>
                  </p:stCondLst>
                  <p:endCondLst>
                    <p:cond evt="onStopAudio" delay="0">
                      <p:tgtEl>
                        <p:sldTgt/>
                      </p:tgtEl>
                    </p:cond>
                  </p:endCondLst>
                </p:cTn>
                <p:tgtEl>
                  <p:spTgt spid="13"/>
                </p:tgtEl>
              </p:cMediaNode>
            </p:audio>
            <p:audio>
              <p:cMediaNode vol="80000">
                <p:cTn id="54" fill="hold" display="0">
                  <p:stCondLst>
                    <p:cond delay="indefinite"/>
                  </p:stCondLst>
                  <p:endCondLst>
                    <p:cond evt="onStopAudio" delay="0">
                      <p:tgtEl>
                        <p:sldTgt/>
                      </p:tgtEl>
                    </p:cond>
                  </p:endCondLst>
                </p:cTn>
                <p:tgtEl>
                  <p:spTgt spid="2"/>
                </p:tgtEl>
              </p:cMediaNode>
            </p:audio>
            <p:audio>
              <p:cMediaNode vol="80000">
                <p:cTn id="55"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
        <p:nvSpPr>
          <p:cNvPr id="401" name="Google Shape;401;p46"/>
          <p:cNvSpPr txBox="1"/>
          <p:nvPr/>
        </p:nvSpPr>
        <p:spPr>
          <a:xfrm>
            <a:off x="273850" y="2796550"/>
            <a:ext cx="1260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C00000"/>
                </a:solidFill>
                <a:latin typeface="Calibri"/>
                <a:ea typeface="Calibri"/>
                <a:cs typeface="Calibri"/>
                <a:sym typeface="Calibri"/>
              </a:rPr>
              <a:t>Found in Google</a:t>
            </a:r>
            <a:endParaRPr b="1">
              <a:solidFill>
                <a:srgbClr val="C00000"/>
              </a:solidFill>
              <a:latin typeface="Calibri"/>
              <a:ea typeface="Calibri"/>
              <a:cs typeface="Calibri"/>
              <a:sym typeface="Calibri"/>
            </a:endParaRPr>
          </a:p>
          <a:p>
            <a:pPr marL="0" lvl="0" indent="0" algn="ctr" rtl="0">
              <a:spcBef>
                <a:spcPts val="0"/>
              </a:spcBef>
              <a:spcAft>
                <a:spcPts val="0"/>
              </a:spcAft>
              <a:buNone/>
            </a:pPr>
            <a:r>
              <a:rPr lang="en" b="1">
                <a:solidFill>
                  <a:srgbClr val="C00000"/>
                </a:solidFill>
                <a:latin typeface="Calibri"/>
                <a:ea typeface="Calibri"/>
                <a:cs typeface="Calibri"/>
                <a:sym typeface="Calibri"/>
              </a:rPr>
              <a:t>Classroom in </a:t>
            </a:r>
            <a:endParaRPr b="1">
              <a:solidFill>
                <a:srgbClr val="C00000"/>
              </a:solidFill>
              <a:latin typeface="Calibri"/>
              <a:ea typeface="Calibri"/>
              <a:cs typeface="Calibri"/>
              <a:sym typeface="Calibri"/>
            </a:endParaRPr>
          </a:p>
          <a:p>
            <a:pPr marL="0" lvl="0" indent="0" algn="ctr" rtl="0">
              <a:spcBef>
                <a:spcPts val="0"/>
              </a:spcBef>
              <a:spcAft>
                <a:spcPts val="0"/>
              </a:spcAft>
              <a:buNone/>
            </a:pPr>
            <a:r>
              <a:rPr lang="en" b="1">
                <a:solidFill>
                  <a:srgbClr val="C00000"/>
                </a:solidFill>
                <a:latin typeface="Calibri"/>
                <a:ea typeface="Calibri"/>
                <a:cs typeface="Calibri"/>
                <a:sym typeface="Calibri"/>
              </a:rPr>
              <a:t>English and</a:t>
            </a:r>
            <a:endParaRPr b="1">
              <a:solidFill>
                <a:srgbClr val="C00000"/>
              </a:solidFill>
              <a:latin typeface="Calibri"/>
              <a:ea typeface="Calibri"/>
              <a:cs typeface="Calibri"/>
              <a:sym typeface="Calibri"/>
            </a:endParaRPr>
          </a:p>
          <a:p>
            <a:pPr marL="0" lvl="0" indent="0" algn="ctr" rtl="0">
              <a:spcBef>
                <a:spcPts val="0"/>
              </a:spcBef>
              <a:spcAft>
                <a:spcPts val="0"/>
              </a:spcAft>
              <a:buNone/>
            </a:pPr>
            <a:r>
              <a:rPr lang="en" b="1">
                <a:solidFill>
                  <a:srgbClr val="C00000"/>
                </a:solidFill>
                <a:latin typeface="Calibri"/>
                <a:ea typeface="Calibri"/>
                <a:cs typeface="Calibri"/>
                <a:sym typeface="Calibri"/>
              </a:rPr>
              <a:t>Spanish</a:t>
            </a:r>
            <a:endParaRPr b="1">
              <a:solidFill>
                <a:srgbClr val="C00000"/>
              </a:solidFill>
              <a:latin typeface="Calibri"/>
              <a:ea typeface="Calibri"/>
              <a:cs typeface="Calibri"/>
              <a:sym typeface="Calibri"/>
            </a:endParaRPr>
          </a:p>
        </p:txBody>
      </p:sp>
      <p:sp>
        <p:nvSpPr>
          <p:cNvPr id="402" name="Google Shape;402;p46"/>
          <p:cNvSpPr txBox="1"/>
          <p:nvPr/>
        </p:nvSpPr>
        <p:spPr>
          <a:xfrm>
            <a:off x="212450" y="970425"/>
            <a:ext cx="1442100" cy="7389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sz="1200" b="1">
                <a:solidFill>
                  <a:schemeClr val="lt1"/>
                </a:solidFill>
                <a:latin typeface="Nunito"/>
                <a:ea typeface="Nunito"/>
                <a:cs typeface="Nunito"/>
                <a:sym typeface="Nunito"/>
              </a:rPr>
              <a:t>Parent/Guardian Acknowledgement Form</a:t>
            </a:r>
            <a:endParaRPr sz="900" b="1">
              <a:latin typeface="Calibri"/>
              <a:ea typeface="Calibri"/>
              <a:cs typeface="Calibri"/>
              <a:sym typeface="Calibri"/>
            </a:endParaRPr>
          </a:p>
        </p:txBody>
      </p:sp>
      <p:pic>
        <p:nvPicPr>
          <p:cNvPr id="403" name="Google Shape;403;p46"/>
          <p:cNvPicPr preferRelativeResize="0"/>
          <p:nvPr/>
        </p:nvPicPr>
        <p:blipFill>
          <a:blip r:embed="rId5">
            <a:alphaModFix/>
          </a:blip>
          <a:stretch>
            <a:fillRect/>
          </a:stretch>
        </p:blipFill>
        <p:spPr>
          <a:xfrm>
            <a:off x="1762475" y="552600"/>
            <a:ext cx="6767196" cy="4238868"/>
          </a:xfrm>
          <a:prstGeom prst="rect">
            <a:avLst/>
          </a:prstGeom>
          <a:noFill/>
          <a:ln>
            <a:noFill/>
          </a:ln>
        </p:spPr>
      </p:pic>
      <p:pic>
        <p:nvPicPr>
          <p:cNvPr id="2" name="Audio 1">
            <a:hlinkClick r:id="" action="ppaction://media"/>
            <a:extLst>
              <a:ext uri="{FF2B5EF4-FFF2-40B4-BE49-F238E27FC236}">
                <a16:creationId xmlns:a16="http://schemas.microsoft.com/office/drawing/2014/main" id="{A6931424-F28F-4DE2-8862-6F9740A204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11397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Who Can Evaluate for Hospitalization?</a:t>
            </a:r>
            <a:endParaRPr/>
          </a:p>
        </p:txBody>
      </p:sp>
      <p:sp>
        <p:nvSpPr>
          <p:cNvPr id="409" name="Google Shape;409;p4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412750" algn="l" rtl="0">
              <a:spcBef>
                <a:spcPts val="0"/>
              </a:spcBef>
              <a:spcAft>
                <a:spcPts val="0"/>
              </a:spcAft>
              <a:buSzPts val="2900"/>
              <a:buChar char="❏"/>
            </a:pPr>
            <a:r>
              <a:rPr lang="en" sz="2900" dirty="0"/>
              <a:t>Centralized Assessment Team (CAT)</a:t>
            </a:r>
            <a:endParaRPr sz="2900" dirty="0"/>
          </a:p>
          <a:p>
            <a:pPr marL="457200" lvl="0" indent="-412750" algn="l" rtl="0">
              <a:spcBef>
                <a:spcPts val="0"/>
              </a:spcBef>
              <a:spcAft>
                <a:spcPts val="0"/>
              </a:spcAft>
              <a:buSzPts val="2900"/>
              <a:buChar char="❏"/>
            </a:pPr>
            <a:r>
              <a:rPr lang="en" sz="2900" dirty="0"/>
              <a:t>School Resource Officer (SRO)</a:t>
            </a:r>
            <a:endParaRPr sz="2900" dirty="0"/>
          </a:p>
          <a:p>
            <a:pPr marL="457200" lvl="0" indent="-412750" algn="l" rtl="0">
              <a:spcBef>
                <a:spcPts val="0"/>
              </a:spcBef>
              <a:spcAft>
                <a:spcPts val="0"/>
              </a:spcAft>
              <a:buSzPts val="2900"/>
              <a:buChar char="❏"/>
            </a:pPr>
            <a:r>
              <a:rPr lang="en" sz="2900" dirty="0"/>
              <a:t>School Police</a:t>
            </a:r>
            <a:endParaRPr sz="2900" dirty="0"/>
          </a:p>
        </p:txBody>
      </p:sp>
      <p:sp>
        <p:nvSpPr>
          <p:cNvPr id="410" name="Google Shape;410;p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pic>
        <p:nvPicPr>
          <p:cNvPr id="3" name="Recorded Sound">
            <a:hlinkClick r:id="" action="ppaction://media"/>
            <a:extLst>
              <a:ext uri="{FF2B5EF4-FFF2-40B4-BE49-F238E27FC236}">
                <a16:creationId xmlns:a16="http://schemas.microsoft.com/office/drawing/2014/main" id="{E7D51558-9167-F134-F8DC-DD1FB83E756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27525" y="2327275"/>
            <a:ext cx="487363" cy="487363"/>
          </a:xfrm>
          <a:prstGeom prst="rect">
            <a:avLst/>
          </a:prstGeom>
        </p:spPr>
      </p:pic>
      <p:pic>
        <p:nvPicPr>
          <p:cNvPr id="4" name="Recorded Sound">
            <a:hlinkClick r:id="" action="ppaction://media"/>
            <a:extLst>
              <a:ext uri="{FF2B5EF4-FFF2-40B4-BE49-F238E27FC236}">
                <a16:creationId xmlns:a16="http://schemas.microsoft.com/office/drawing/2014/main" id="{C8B203D2-ABEE-73CC-F41D-881897A6091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327525" y="2327275"/>
            <a:ext cx="487363" cy="487363"/>
          </a:xfrm>
          <a:prstGeom prst="rect">
            <a:avLst/>
          </a:prstGeom>
        </p:spPr>
      </p:pic>
      <p:pic>
        <p:nvPicPr>
          <p:cNvPr id="5" name="Recorded Sound">
            <a:hlinkClick r:id="" action="ppaction://media"/>
            <a:extLst>
              <a:ext uri="{FF2B5EF4-FFF2-40B4-BE49-F238E27FC236}">
                <a16:creationId xmlns:a16="http://schemas.microsoft.com/office/drawing/2014/main" id="{B4A351C1-50CF-9441-C484-D60A875FF2D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327525" y="2327275"/>
            <a:ext cx="487363" cy="487363"/>
          </a:xfrm>
          <a:prstGeom prst="rect">
            <a:avLst/>
          </a:prstGeom>
        </p:spPr>
      </p:pic>
      <p:pic>
        <p:nvPicPr>
          <p:cNvPr id="6" name="Recorded Sound">
            <a:hlinkClick r:id="" action="ppaction://media"/>
            <a:extLst>
              <a:ext uri="{FF2B5EF4-FFF2-40B4-BE49-F238E27FC236}">
                <a16:creationId xmlns:a16="http://schemas.microsoft.com/office/drawing/2014/main" id="{CAE37C11-EA28-9D52-C383-B0A66EDE9843}"/>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327525" y="2327275"/>
            <a:ext cx="487363" cy="487363"/>
          </a:xfrm>
          <a:prstGeom prst="rect">
            <a:avLst/>
          </a:prstGeom>
        </p:spPr>
      </p:pic>
    </p:spTree>
  </p:cSld>
  <p:clrMapOvr>
    <a:masterClrMapping/>
  </p:clrMapOvr>
  <p:transition advTm="8131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2" fill="hold"/>
                                        <p:tgtEl>
                                          <p:spTgt spid="3"/>
                                        </p:tgtEl>
                                      </p:cBhvr>
                                    </p:cmd>
                                  </p:childTnLst>
                                </p:cTn>
                              </p:par>
                            </p:childTnLst>
                          </p:cTn>
                        </p:par>
                        <p:par>
                          <p:cTn id="7" fill="hold">
                            <p:stCondLst>
                              <p:cond delay="8882"/>
                            </p:stCondLst>
                            <p:childTnLst>
                              <p:par>
                                <p:cTn id="8" presetID="1" presetClass="mediacall" presetSubtype="0" fill="hold" nodeType="afterEffect">
                                  <p:stCondLst>
                                    <p:cond delay="0"/>
                                  </p:stCondLst>
                                  <p:childTnLst>
                                    <p:cmd type="call" cmd="playFrom(0.0)">
                                      <p:cBhvr>
                                        <p:cTn id="9" dur="33841" fill="hold"/>
                                        <p:tgtEl>
                                          <p:spTgt spid="4"/>
                                        </p:tgtEl>
                                      </p:cBhvr>
                                    </p:cmd>
                                  </p:childTnLst>
                                </p:cTn>
                              </p:par>
                            </p:childTnLst>
                          </p:cTn>
                        </p:par>
                        <p:par>
                          <p:cTn id="10" fill="hold">
                            <p:stCondLst>
                              <p:cond delay="42723"/>
                            </p:stCondLst>
                            <p:childTnLst>
                              <p:par>
                                <p:cTn id="11" presetID="1" presetClass="mediacall" presetSubtype="0" fill="hold" nodeType="afterEffect">
                                  <p:stCondLst>
                                    <p:cond delay="0"/>
                                  </p:stCondLst>
                                  <p:childTnLst>
                                    <p:cmd type="call" cmd="playFrom(0.0)">
                                      <p:cBhvr>
                                        <p:cTn id="12" dur="71386" fill="hold"/>
                                        <p:tgtEl>
                                          <p:spTgt spid="5"/>
                                        </p:tgtEl>
                                      </p:cBhvr>
                                    </p:cmd>
                                  </p:childTnLst>
                                </p:cTn>
                              </p:par>
                            </p:childTnLst>
                          </p:cTn>
                        </p:par>
                        <p:par>
                          <p:cTn id="13" fill="hold">
                            <p:stCondLst>
                              <p:cond delay="114109"/>
                            </p:stCondLst>
                            <p:childTnLst>
                              <p:par>
                                <p:cTn id="14" presetID="1" presetClass="mediacall" presetSubtype="0" fill="hold" nodeType="afterEffect">
                                  <p:stCondLst>
                                    <p:cond delay="0"/>
                                  </p:stCondLst>
                                  <p:childTnLst>
                                    <p:cmd type="call" cmd="playFrom(0.0)">
                                      <p:cBhvr>
                                        <p:cTn id="15" dur="81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5"/>
                </p:tgtEl>
              </p:cMediaNode>
            </p:audi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Helpful Considerations When Calling CAT</a:t>
            </a:r>
            <a:endParaRPr/>
          </a:p>
        </p:txBody>
      </p:sp>
      <p:sp>
        <p:nvSpPr>
          <p:cNvPr id="416" name="Google Shape;416;p48"/>
          <p:cNvSpPr txBox="1">
            <a:spLocks noGrp="1"/>
          </p:cNvSpPr>
          <p:nvPr>
            <p:ph type="body" idx="1"/>
          </p:nvPr>
        </p:nvSpPr>
        <p:spPr>
          <a:xfrm>
            <a:off x="819150" y="1587775"/>
            <a:ext cx="7505700" cy="2850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Make sure student is not left alone when calling CAT (866-830-6011)</a:t>
            </a:r>
            <a:endParaRPr sz="2000"/>
          </a:p>
          <a:p>
            <a:pPr marL="457200" lvl="0" indent="-355600" algn="l" rtl="0">
              <a:spcBef>
                <a:spcPts val="0"/>
              </a:spcBef>
              <a:spcAft>
                <a:spcPts val="0"/>
              </a:spcAft>
              <a:buSzPts val="2000"/>
              <a:buChar char="➔"/>
            </a:pPr>
            <a:r>
              <a:rPr lang="en" sz="2000"/>
              <a:t>Share specific safety concerns reported by student (i.e. thoughts, plan, means, intent, access, prior hospitalizations, prior attempts)</a:t>
            </a:r>
            <a:endParaRPr sz="2000"/>
          </a:p>
          <a:p>
            <a:pPr marL="457200" lvl="0" indent="-355600" algn="l" rtl="0">
              <a:spcBef>
                <a:spcPts val="0"/>
              </a:spcBef>
              <a:spcAft>
                <a:spcPts val="0"/>
              </a:spcAft>
              <a:buSzPts val="2000"/>
              <a:buChar char="➔"/>
            </a:pPr>
            <a:r>
              <a:rPr lang="en" sz="2000"/>
              <a:t>CAT will ask that parent/caretaker be notified &amp; be asked to come to the school</a:t>
            </a:r>
            <a:endParaRPr sz="2000"/>
          </a:p>
          <a:p>
            <a:pPr marL="457200" lvl="0" indent="-355600" algn="l" rtl="0">
              <a:spcBef>
                <a:spcPts val="0"/>
              </a:spcBef>
              <a:spcAft>
                <a:spcPts val="0"/>
              </a:spcAft>
              <a:buSzPts val="2000"/>
              <a:buChar char="➔"/>
            </a:pPr>
            <a:r>
              <a:rPr lang="en" sz="2000"/>
              <a:t>Print out Aeries student demographics prior to evaluator coming out </a:t>
            </a:r>
            <a:endParaRPr sz="2000"/>
          </a:p>
        </p:txBody>
      </p:sp>
      <p:sp>
        <p:nvSpPr>
          <p:cNvPr id="417" name="Google Shape;417;p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pic>
        <p:nvPicPr>
          <p:cNvPr id="2" name="Audio 1">
            <a:hlinkClick r:id="" action="ppaction://media"/>
            <a:extLst>
              <a:ext uri="{FF2B5EF4-FFF2-40B4-BE49-F238E27FC236}">
                <a16:creationId xmlns:a16="http://schemas.microsoft.com/office/drawing/2014/main" id="{2AEF432D-4006-4FA4-BB4C-66149EC723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10012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9"/>
          <p:cNvSpPr txBox="1">
            <a:spLocks noGrp="1"/>
          </p:cNvSpPr>
          <p:nvPr>
            <p:ph type="title"/>
          </p:nvPr>
        </p:nvSpPr>
        <p:spPr>
          <a:xfrm>
            <a:off x="819150" y="392225"/>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Centralized Assessment Team (CAT) </a:t>
            </a:r>
            <a:endParaRPr/>
          </a:p>
          <a:p>
            <a:pPr marL="0" lvl="0" indent="0" algn="ctr" rtl="0">
              <a:spcBef>
                <a:spcPts val="0"/>
              </a:spcBef>
              <a:spcAft>
                <a:spcPts val="0"/>
              </a:spcAft>
              <a:buNone/>
            </a:pPr>
            <a:r>
              <a:rPr lang="en"/>
              <a:t>Evaluation Process</a:t>
            </a:r>
            <a:endParaRPr/>
          </a:p>
          <a:p>
            <a:pPr marL="0" lvl="0" indent="0" algn="l" rtl="0">
              <a:spcBef>
                <a:spcPts val="0"/>
              </a:spcBef>
              <a:spcAft>
                <a:spcPts val="0"/>
              </a:spcAft>
              <a:buNone/>
            </a:pPr>
            <a:endParaRPr/>
          </a:p>
          <a:p>
            <a:pPr marL="0" lvl="0" indent="0" algn="ctr" rtl="0">
              <a:spcBef>
                <a:spcPts val="0"/>
              </a:spcBef>
              <a:spcAft>
                <a:spcPts val="0"/>
              </a:spcAft>
              <a:buNone/>
            </a:pPr>
            <a:endParaRPr/>
          </a:p>
        </p:txBody>
      </p:sp>
      <p:sp>
        <p:nvSpPr>
          <p:cNvPr id="423" name="Google Shape;423;p49"/>
          <p:cNvSpPr txBox="1">
            <a:spLocks noGrp="1"/>
          </p:cNvSpPr>
          <p:nvPr>
            <p:ph type="body" idx="1"/>
          </p:nvPr>
        </p:nvSpPr>
        <p:spPr>
          <a:xfrm>
            <a:off x="474025" y="1122175"/>
            <a:ext cx="6132300" cy="3421500"/>
          </a:xfrm>
          <a:prstGeom prst="rect">
            <a:avLst/>
          </a:prstGeom>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endParaRPr sz="2442"/>
          </a:p>
          <a:p>
            <a:pPr marL="457200" lvl="0" indent="-341312" algn="l" rtl="0">
              <a:lnSpc>
                <a:spcPct val="100000"/>
              </a:lnSpc>
              <a:spcBef>
                <a:spcPts val="1200"/>
              </a:spcBef>
              <a:spcAft>
                <a:spcPts val="0"/>
              </a:spcAft>
              <a:buSzPct val="100000"/>
              <a:buChar char="●"/>
            </a:pPr>
            <a:r>
              <a:rPr lang="en" sz="7100"/>
              <a:t>Contact with Team Member who requested evaluation/did   initial risk assessment </a:t>
            </a:r>
            <a:endParaRPr sz="7100"/>
          </a:p>
          <a:p>
            <a:pPr marL="457200" lvl="0" indent="-341312" algn="l" rtl="0">
              <a:lnSpc>
                <a:spcPct val="100000"/>
              </a:lnSpc>
              <a:spcBef>
                <a:spcPts val="0"/>
              </a:spcBef>
              <a:spcAft>
                <a:spcPts val="0"/>
              </a:spcAft>
              <a:buSzPct val="100000"/>
              <a:buChar char="●"/>
            </a:pPr>
            <a:r>
              <a:rPr lang="en" sz="7100"/>
              <a:t>Parent Interview</a:t>
            </a:r>
            <a:endParaRPr sz="7100"/>
          </a:p>
          <a:p>
            <a:pPr marL="457200" lvl="0" indent="-341312" algn="l" rtl="0">
              <a:lnSpc>
                <a:spcPct val="100000"/>
              </a:lnSpc>
              <a:spcBef>
                <a:spcPts val="0"/>
              </a:spcBef>
              <a:spcAft>
                <a:spcPts val="0"/>
              </a:spcAft>
              <a:buSzPct val="100000"/>
              <a:buChar char="●"/>
            </a:pPr>
            <a:r>
              <a:rPr lang="en" sz="7100"/>
              <a:t>Student Interview</a:t>
            </a:r>
            <a:endParaRPr sz="7100"/>
          </a:p>
          <a:p>
            <a:pPr marL="457200" lvl="0" indent="-341312" algn="l" rtl="0">
              <a:lnSpc>
                <a:spcPct val="100000"/>
              </a:lnSpc>
              <a:spcBef>
                <a:spcPts val="0"/>
              </a:spcBef>
              <a:spcAft>
                <a:spcPts val="0"/>
              </a:spcAft>
              <a:buSzPct val="100000"/>
              <a:buChar char="●"/>
            </a:pPr>
            <a:r>
              <a:rPr lang="en" sz="7100"/>
              <a:t>Plan of Support:</a:t>
            </a:r>
            <a:endParaRPr sz="7100"/>
          </a:p>
          <a:p>
            <a:pPr marL="914400" lvl="1" indent="-341312" algn="l" rtl="0">
              <a:lnSpc>
                <a:spcPct val="100000"/>
              </a:lnSpc>
              <a:spcBef>
                <a:spcPts val="0"/>
              </a:spcBef>
              <a:spcAft>
                <a:spcPts val="0"/>
              </a:spcAft>
              <a:buSzPct val="100000"/>
              <a:buChar char="○"/>
            </a:pPr>
            <a:r>
              <a:rPr lang="en" sz="7100"/>
              <a:t>Linkage to community resources: (In-Home Crisis, Be Well,</a:t>
            </a:r>
            <a:endParaRPr sz="7100"/>
          </a:p>
          <a:p>
            <a:pPr marL="914400" lvl="1" indent="-341312" algn="l" rtl="0">
              <a:lnSpc>
                <a:spcPct val="100000"/>
              </a:lnSpc>
              <a:spcBef>
                <a:spcPts val="0"/>
              </a:spcBef>
              <a:spcAft>
                <a:spcPts val="0"/>
              </a:spcAft>
              <a:buSzPct val="100000"/>
              <a:buChar char="○"/>
            </a:pPr>
            <a:r>
              <a:rPr lang="en" sz="7100"/>
              <a:t> Community Counseling clinic) </a:t>
            </a:r>
            <a:endParaRPr sz="7100"/>
          </a:p>
          <a:p>
            <a:pPr marL="914400" lvl="1" indent="-341312" algn="l" rtl="0">
              <a:lnSpc>
                <a:spcPct val="100000"/>
              </a:lnSpc>
              <a:spcBef>
                <a:spcPts val="0"/>
              </a:spcBef>
              <a:spcAft>
                <a:spcPts val="0"/>
              </a:spcAft>
              <a:buSzPct val="100000"/>
              <a:buChar char="○"/>
            </a:pPr>
            <a:r>
              <a:rPr lang="en" sz="7100"/>
              <a:t>Recommendation for hospitalization (72 hr. Hold or</a:t>
            </a:r>
            <a:r>
              <a:rPr lang="en" sz="6700"/>
              <a:t> </a:t>
            </a:r>
            <a:r>
              <a:rPr lang="en" sz="7100"/>
              <a:t>longer) </a:t>
            </a:r>
            <a:r>
              <a:rPr lang="en" sz="6700"/>
              <a:t>  </a:t>
            </a:r>
            <a:r>
              <a:rPr lang="en" sz="3478"/>
              <a:t> </a:t>
            </a:r>
            <a:r>
              <a:rPr lang="en" sz="3078"/>
              <a:t>    </a:t>
            </a:r>
            <a:r>
              <a:rPr lang="en" sz="2278"/>
              <a:t>  </a:t>
            </a:r>
            <a:endParaRPr sz="2278"/>
          </a:p>
          <a:p>
            <a:pPr marL="0" lvl="0" indent="0" algn="l" rtl="0">
              <a:lnSpc>
                <a:spcPct val="100000"/>
              </a:lnSpc>
              <a:spcBef>
                <a:spcPts val="1200"/>
              </a:spcBef>
              <a:spcAft>
                <a:spcPts val="1200"/>
              </a:spcAft>
              <a:buNone/>
            </a:pPr>
            <a:r>
              <a:rPr lang="en" sz="2278"/>
              <a:t>         </a:t>
            </a:r>
            <a:endParaRPr sz="2278"/>
          </a:p>
        </p:txBody>
      </p:sp>
      <p:sp>
        <p:nvSpPr>
          <p:cNvPr id="424" name="Google Shape;424;p4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35</a:t>
            </a:fld>
            <a:endParaRPr sz="1000" b="0">
              <a:latin typeface="Nunito"/>
              <a:ea typeface="Nunito"/>
              <a:cs typeface="Nunito"/>
              <a:sym typeface="Nunito"/>
            </a:endParaRPr>
          </a:p>
        </p:txBody>
      </p:sp>
      <p:pic>
        <p:nvPicPr>
          <p:cNvPr id="425" name="Google Shape;425;p49"/>
          <p:cNvPicPr preferRelativeResize="0"/>
          <p:nvPr/>
        </p:nvPicPr>
        <p:blipFill>
          <a:blip r:embed="rId5">
            <a:alphaModFix/>
          </a:blip>
          <a:stretch>
            <a:fillRect/>
          </a:stretch>
        </p:blipFill>
        <p:spPr>
          <a:xfrm>
            <a:off x="6606325" y="1464725"/>
            <a:ext cx="2267974" cy="1399250"/>
          </a:xfrm>
          <a:prstGeom prst="rect">
            <a:avLst/>
          </a:prstGeom>
          <a:noFill/>
          <a:ln>
            <a:noFill/>
          </a:ln>
        </p:spPr>
      </p:pic>
      <p:pic>
        <p:nvPicPr>
          <p:cNvPr id="2" name="Audio 1">
            <a:hlinkClick r:id="" action="ppaction://media"/>
            <a:extLst>
              <a:ext uri="{FF2B5EF4-FFF2-40B4-BE49-F238E27FC236}">
                <a16:creationId xmlns:a16="http://schemas.microsoft.com/office/drawing/2014/main" id="{C8BF60FC-B809-4FC1-A499-3F0990DB74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10378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1828800" lvl="0" indent="457200" algn="l" rtl="0">
              <a:spcBef>
                <a:spcPts val="0"/>
              </a:spcBef>
              <a:spcAft>
                <a:spcPts val="0"/>
              </a:spcAft>
              <a:buNone/>
            </a:pPr>
            <a:r>
              <a:rPr lang="en"/>
              <a:t>IMPORTANT!</a:t>
            </a:r>
            <a:endParaRPr/>
          </a:p>
        </p:txBody>
      </p:sp>
      <p:sp>
        <p:nvSpPr>
          <p:cNvPr id="431" name="Google Shape;431;p50"/>
          <p:cNvSpPr txBox="1">
            <a:spLocks noGrp="1"/>
          </p:cNvSpPr>
          <p:nvPr>
            <p:ph type="body" idx="1"/>
          </p:nvPr>
        </p:nvSpPr>
        <p:spPr>
          <a:xfrm>
            <a:off x="819150" y="1535375"/>
            <a:ext cx="7505700" cy="3070800"/>
          </a:xfrm>
          <a:prstGeom prst="rect">
            <a:avLst/>
          </a:prstGeom>
        </p:spPr>
        <p:txBody>
          <a:bodyPr spcFirstLastPara="1" wrap="square" lIns="91425" tIns="91425" rIns="91425" bIns="91425" anchor="t" anchorCtr="0">
            <a:noAutofit/>
          </a:bodyPr>
          <a:lstStyle/>
          <a:p>
            <a:pPr marL="457200" lvl="0" indent="0" algn="l" rtl="0">
              <a:lnSpc>
                <a:spcPct val="95000"/>
              </a:lnSpc>
              <a:spcBef>
                <a:spcPts val="0"/>
              </a:spcBef>
              <a:spcAft>
                <a:spcPts val="0"/>
              </a:spcAft>
              <a:buNone/>
            </a:pPr>
            <a:endParaRPr sz="2576">
              <a:solidFill>
                <a:srgbClr val="C00000"/>
              </a:solidFill>
            </a:endParaRPr>
          </a:p>
          <a:p>
            <a:pPr marL="457200" lvl="0" indent="0" algn="l" rtl="0">
              <a:lnSpc>
                <a:spcPct val="95000"/>
              </a:lnSpc>
              <a:spcBef>
                <a:spcPts val="1200"/>
              </a:spcBef>
              <a:spcAft>
                <a:spcPts val="0"/>
              </a:spcAft>
              <a:buNone/>
            </a:pPr>
            <a:r>
              <a:rPr lang="en" sz="2676" b="1">
                <a:solidFill>
                  <a:srgbClr val="C00000"/>
                </a:solidFill>
              </a:rPr>
              <a:t>*Any risk assessments documents must be kept separate from student’s cumulative file in order to protect student’s private/personal information.</a:t>
            </a:r>
            <a:endParaRPr sz="2676" b="1">
              <a:solidFill>
                <a:srgbClr val="C00000"/>
              </a:solidFill>
            </a:endParaRPr>
          </a:p>
          <a:p>
            <a:pPr marL="0" lvl="0" indent="0" algn="l" rtl="0">
              <a:lnSpc>
                <a:spcPct val="95000"/>
              </a:lnSpc>
              <a:spcBef>
                <a:spcPts val="1200"/>
              </a:spcBef>
              <a:spcAft>
                <a:spcPts val="0"/>
              </a:spcAft>
              <a:buSzPts val="852"/>
              <a:buNone/>
            </a:pPr>
            <a:endParaRPr sz="1417"/>
          </a:p>
          <a:p>
            <a:pPr marL="0" lvl="0" indent="0" algn="r" rtl="0">
              <a:lnSpc>
                <a:spcPct val="95000"/>
              </a:lnSpc>
              <a:spcBef>
                <a:spcPts val="1200"/>
              </a:spcBef>
              <a:spcAft>
                <a:spcPts val="1200"/>
              </a:spcAft>
              <a:buSzPts val="852"/>
              <a:buNone/>
            </a:pPr>
            <a:endParaRPr sz="891"/>
          </a:p>
        </p:txBody>
      </p:sp>
      <p:sp>
        <p:nvSpPr>
          <p:cNvPr id="432" name="Google Shape;432;p5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pic>
        <p:nvPicPr>
          <p:cNvPr id="2" name="Audio 1">
            <a:hlinkClick r:id="" action="ppaction://media"/>
            <a:extLst>
              <a:ext uri="{FF2B5EF4-FFF2-40B4-BE49-F238E27FC236}">
                <a16:creationId xmlns:a16="http://schemas.microsoft.com/office/drawing/2014/main" id="{9E6F28D5-7CE4-42D6-9D3E-D4EED2F46A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1960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1"/>
          <p:cNvSpPr txBox="1">
            <a:spLocks noGrp="1"/>
          </p:cNvSpPr>
          <p:nvPr>
            <p:ph type="title"/>
          </p:nvPr>
        </p:nvSpPr>
        <p:spPr>
          <a:xfrm>
            <a:off x="819150" y="637350"/>
            <a:ext cx="7505700" cy="86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      Mental Health Re-Entry Meetings</a:t>
            </a:r>
            <a:endParaRPr/>
          </a:p>
        </p:txBody>
      </p:sp>
      <p:sp>
        <p:nvSpPr>
          <p:cNvPr id="438" name="Google Shape;438;p51"/>
          <p:cNvSpPr txBox="1">
            <a:spLocks noGrp="1"/>
          </p:cNvSpPr>
          <p:nvPr>
            <p:ph type="body" idx="1"/>
          </p:nvPr>
        </p:nvSpPr>
        <p:spPr>
          <a:xfrm>
            <a:off x="819150" y="1377475"/>
            <a:ext cx="7505700" cy="31662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8000" b="1"/>
              <a:t>Purpose:</a:t>
            </a:r>
            <a:r>
              <a:rPr lang="en" sz="8000"/>
              <a:t> to address issues of mental health, attendance, behavior, medication (if needed) and academics. </a:t>
            </a:r>
            <a:endParaRPr sz="8000"/>
          </a:p>
          <a:p>
            <a:pPr marL="0" lvl="0" indent="0" algn="l" rtl="0">
              <a:spcBef>
                <a:spcPts val="1200"/>
              </a:spcBef>
              <a:spcAft>
                <a:spcPts val="0"/>
              </a:spcAft>
              <a:buNone/>
            </a:pPr>
            <a:r>
              <a:rPr lang="en" sz="8000"/>
              <a:t>It includes creating a plan to address the above issues as well as any other concerns of the student/family and to address follow-up services and interventions. </a:t>
            </a:r>
            <a:endParaRPr sz="8000"/>
          </a:p>
          <a:p>
            <a:pPr marL="457200" lvl="0" indent="-355600" algn="l" rtl="0">
              <a:spcBef>
                <a:spcPts val="1200"/>
              </a:spcBef>
              <a:spcAft>
                <a:spcPts val="0"/>
              </a:spcAft>
              <a:buSzPct val="100000"/>
              <a:buChar char="❖"/>
            </a:pPr>
            <a:r>
              <a:rPr lang="en" sz="8000"/>
              <a:t>A MH Re-entry meeting should be held </a:t>
            </a:r>
            <a:r>
              <a:rPr lang="en" sz="8000" b="1" u="sng"/>
              <a:t>prior</a:t>
            </a:r>
            <a:r>
              <a:rPr lang="en" sz="8000"/>
              <a:t> to the student’s return and should include the student, parent/caregiver, administrator and support staff (i.e., school counselor,  psychologist, ERMHS, DIS counselors, school nurse, school social worker, etc.).</a:t>
            </a:r>
            <a:endParaRPr sz="8000"/>
          </a:p>
          <a:p>
            <a:pPr marL="0" lvl="0" indent="0" algn="l" rtl="0">
              <a:spcBef>
                <a:spcPts val="1200"/>
              </a:spcBef>
              <a:spcAft>
                <a:spcPts val="0"/>
              </a:spcAft>
              <a:buNone/>
            </a:pPr>
            <a:endParaRPr sz="3873">
              <a:solidFill>
                <a:srgbClr val="FF0000"/>
              </a:solidFill>
            </a:endParaRPr>
          </a:p>
          <a:p>
            <a:pPr marL="0" lvl="0" indent="0" algn="r" rtl="0">
              <a:spcBef>
                <a:spcPts val="1200"/>
              </a:spcBef>
              <a:spcAft>
                <a:spcPts val="1200"/>
              </a:spcAft>
              <a:buNone/>
            </a:pPr>
            <a:r>
              <a:rPr lang="en" sz="2100"/>
              <a:t>Erbacher et al (2015)</a:t>
            </a:r>
            <a:endParaRPr sz="2100"/>
          </a:p>
        </p:txBody>
      </p:sp>
      <p:sp>
        <p:nvSpPr>
          <p:cNvPr id="439" name="Google Shape;439;p5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pic>
        <p:nvPicPr>
          <p:cNvPr id="2" name="Audio 1">
            <a:hlinkClick r:id="" action="ppaction://media"/>
            <a:extLst>
              <a:ext uri="{FF2B5EF4-FFF2-40B4-BE49-F238E27FC236}">
                <a16:creationId xmlns:a16="http://schemas.microsoft.com/office/drawing/2014/main" id="{5AD2A759-F9F4-42CD-A2CF-3CE31786B5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14533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2"/>
          <p:cNvSpPr txBox="1">
            <a:spLocks noGrp="1"/>
          </p:cNvSpPr>
          <p:nvPr>
            <p:ph type="title"/>
          </p:nvPr>
        </p:nvSpPr>
        <p:spPr>
          <a:xfrm>
            <a:off x="819150" y="413725"/>
            <a:ext cx="7505700" cy="78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Coordinating the Re-Entry Meeting</a:t>
            </a:r>
            <a:endParaRPr/>
          </a:p>
        </p:txBody>
      </p:sp>
      <p:sp>
        <p:nvSpPr>
          <p:cNvPr id="445" name="Google Shape;445;p52"/>
          <p:cNvSpPr txBox="1">
            <a:spLocks noGrp="1"/>
          </p:cNvSpPr>
          <p:nvPr>
            <p:ph type="body" idx="1"/>
          </p:nvPr>
        </p:nvSpPr>
        <p:spPr>
          <a:xfrm>
            <a:off x="819150" y="986575"/>
            <a:ext cx="7505700" cy="3902100"/>
          </a:xfrm>
          <a:prstGeom prst="rect">
            <a:avLst/>
          </a:prstGeom>
        </p:spPr>
        <p:txBody>
          <a:bodyPr spcFirstLastPara="1" wrap="square" lIns="91425" tIns="91425" rIns="91425" bIns="91425" anchor="t" anchorCtr="0">
            <a:noAutofit/>
          </a:bodyPr>
          <a:lstStyle/>
          <a:p>
            <a:pPr marL="457200" lvl="0" indent="-361950" algn="l" rtl="0">
              <a:lnSpc>
                <a:spcPct val="95000"/>
              </a:lnSpc>
              <a:spcBef>
                <a:spcPts val="0"/>
              </a:spcBef>
              <a:spcAft>
                <a:spcPts val="0"/>
              </a:spcAft>
              <a:buSzPts val="2100"/>
              <a:buChar char="●"/>
            </a:pPr>
            <a:r>
              <a:rPr lang="en" sz="2100"/>
              <a:t>The treating hospital may reach out to point person (i.e., support staff) to provide hospitalization update and potential discharge date.</a:t>
            </a:r>
            <a:endParaRPr sz="2100"/>
          </a:p>
          <a:p>
            <a:pPr marL="457200" lvl="0" indent="-361950" algn="l" rtl="0">
              <a:lnSpc>
                <a:spcPct val="95000"/>
              </a:lnSpc>
              <a:spcBef>
                <a:spcPts val="0"/>
              </a:spcBef>
              <a:spcAft>
                <a:spcPts val="0"/>
              </a:spcAft>
              <a:buSzPts val="2100"/>
              <a:buChar char="●"/>
            </a:pPr>
            <a:r>
              <a:rPr lang="en" sz="2100"/>
              <a:t>Contact should be made with parent/caregiver to confirm discharge date and to educate them on need for re-entry meeting</a:t>
            </a:r>
            <a:endParaRPr sz="2100"/>
          </a:p>
          <a:p>
            <a:pPr marL="457200" lvl="0" indent="-361950" algn="l" rtl="0">
              <a:lnSpc>
                <a:spcPct val="95000"/>
              </a:lnSpc>
              <a:spcBef>
                <a:spcPts val="0"/>
              </a:spcBef>
              <a:spcAft>
                <a:spcPts val="0"/>
              </a:spcAft>
              <a:buSzPts val="2100"/>
              <a:buChar char="●"/>
            </a:pPr>
            <a:r>
              <a:rPr lang="en" sz="2100"/>
              <a:t>Set meeting date &amp; time w/ student/parent/school personnel</a:t>
            </a:r>
            <a:endParaRPr sz="2100"/>
          </a:p>
          <a:p>
            <a:pPr marL="457200" lvl="0" indent="-361950" algn="l" rtl="0">
              <a:lnSpc>
                <a:spcPct val="95000"/>
              </a:lnSpc>
              <a:spcBef>
                <a:spcPts val="0"/>
              </a:spcBef>
              <a:spcAft>
                <a:spcPts val="0"/>
              </a:spcAft>
              <a:buSzPts val="2100"/>
              <a:buChar char="●"/>
            </a:pPr>
            <a:r>
              <a:rPr lang="en" sz="2100"/>
              <a:t>Ask parent/caregiver to bring hospital discharge paperwork</a:t>
            </a:r>
            <a:endParaRPr sz="2100"/>
          </a:p>
          <a:p>
            <a:pPr marL="457200" lvl="0" indent="-361950" algn="l" rtl="0">
              <a:lnSpc>
                <a:spcPct val="95000"/>
              </a:lnSpc>
              <a:spcBef>
                <a:spcPts val="0"/>
              </a:spcBef>
              <a:spcAft>
                <a:spcPts val="0"/>
              </a:spcAft>
              <a:buSzPts val="2100"/>
              <a:buChar char="●"/>
            </a:pPr>
            <a:r>
              <a:rPr lang="en" sz="2100"/>
              <a:t>Please reference MH Re-entry Meeting Flowchart</a:t>
            </a:r>
            <a:endParaRPr sz="2100"/>
          </a:p>
          <a:p>
            <a:pPr marL="457200" lvl="0" indent="-361950" algn="l" rtl="0">
              <a:lnSpc>
                <a:spcPct val="95000"/>
              </a:lnSpc>
              <a:spcBef>
                <a:spcPts val="0"/>
              </a:spcBef>
              <a:spcAft>
                <a:spcPts val="0"/>
              </a:spcAft>
              <a:buSzPts val="2100"/>
              <a:buChar char="●"/>
            </a:pPr>
            <a:r>
              <a:rPr lang="en" sz="2100"/>
              <a:t>A Safety Plan needs to be completed w/ student after the Re-Entry mtg. (same day).  A copy should be kept by the school. </a:t>
            </a:r>
            <a:endParaRPr sz="2100"/>
          </a:p>
        </p:txBody>
      </p:sp>
      <p:sp>
        <p:nvSpPr>
          <p:cNvPr id="446" name="Google Shape;446;p5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pic>
        <p:nvPicPr>
          <p:cNvPr id="3" name="Audio 2">
            <a:hlinkClick r:id="" action="ppaction://media"/>
            <a:extLst>
              <a:ext uri="{FF2B5EF4-FFF2-40B4-BE49-F238E27FC236}">
                <a16:creationId xmlns:a16="http://schemas.microsoft.com/office/drawing/2014/main" id="{9CFFE49A-8F9E-4522-B018-45F0C3CEC0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12561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pic>
        <p:nvPicPr>
          <p:cNvPr id="452" name="Google Shape;452;p53"/>
          <p:cNvPicPr preferRelativeResize="0"/>
          <p:nvPr/>
        </p:nvPicPr>
        <p:blipFill>
          <a:blip r:embed="rId5">
            <a:alphaModFix/>
          </a:blip>
          <a:stretch>
            <a:fillRect/>
          </a:stretch>
        </p:blipFill>
        <p:spPr>
          <a:xfrm>
            <a:off x="1465475" y="211700"/>
            <a:ext cx="6213052" cy="4838699"/>
          </a:xfrm>
          <a:prstGeom prst="rect">
            <a:avLst/>
          </a:prstGeom>
          <a:noFill/>
          <a:ln>
            <a:noFill/>
          </a:ln>
        </p:spPr>
      </p:pic>
      <p:sp>
        <p:nvSpPr>
          <p:cNvPr id="453" name="Google Shape;453;p53"/>
          <p:cNvSpPr txBox="1"/>
          <p:nvPr/>
        </p:nvSpPr>
        <p:spPr>
          <a:xfrm>
            <a:off x="205475" y="1773800"/>
            <a:ext cx="1260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C00000"/>
                </a:solidFill>
                <a:latin typeface="Calibri"/>
                <a:ea typeface="Calibri"/>
                <a:cs typeface="Calibri"/>
                <a:sym typeface="Calibri"/>
              </a:rPr>
              <a:t>Found in Google</a:t>
            </a:r>
            <a:endParaRPr b="1">
              <a:solidFill>
                <a:srgbClr val="C00000"/>
              </a:solidFill>
              <a:latin typeface="Calibri"/>
              <a:ea typeface="Calibri"/>
              <a:cs typeface="Calibri"/>
              <a:sym typeface="Calibri"/>
            </a:endParaRPr>
          </a:p>
          <a:p>
            <a:pPr marL="0" lvl="0" indent="0" algn="ctr" rtl="0">
              <a:spcBef>
                <a:spcPts val="0"/>
              </a:spcBef>
              <a:spcAft>
                <a:spcPts val="0"/>
              </a:spcAft>
              <a:buNone/>
            </a:pPr>
            <a:r>
              <a:rPr lang="en" b="1">
                <a:solidFill>
                  <a:srgbClr val="C00000"/>
                </a:solidFill>
                <a:latin typeface="Calibri"/>
                <a:ea typeface="Calibri"/>
                <a:cs typeface="Calibri"/>
                <a:sym typeface="Calibri"/>
              </a:rPr>
              <a:t>Classroom </a:t>
            </a:r>
            <a:endParaRPr b="1">
              <a:solidFill>
                <a:srgbClr val="C00000"/>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5C66B4C2-1C2F-47F9-98A6-75DB4FC25C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2632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8"/>
          <p:cNvSpPr txBox="1">
            <a:spLocks noGrp="1"/>
          </p:cNvSpPr>
          <p:nvPr>
            <p:ph type="title"/>
          </p:nvPr>
        </p:nvSpPr>
        <p:spPr>
          <a:xfrm>
            <a:off x="597225" y="768825"/>
            <a:ext cx="46383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SAUSD Board Policy </a:t>
            </a:r>
            <a:endParaRPr/>
          </a:p>
        </p:txBody>
      </p:sp>
      <p:sp>
        <p:nvSpPr>
          <p:cNvPr id="179" name="Google Shape;179;p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4</a:t>
            </a:fld>
            <a:endParaRPr sz="1000" b="0">
              <a:latin typeface="Nunito"/>
              <a:ea typeface="Nunito"/>
              <a:cs typeface="Nunito"/>
              <a:sym typeface="Nunito"/>
            </a:endParaRPr>
          </a:p>
        </p:txBody>
      </p:sp>
      <p:sp>
        <p:nvSpPr>
          <p:cNvPr id="180" name="Google Shape;180;p18"/>
          <p:cNvSpPr txBox="1"/>
          <p:nvPr/>
        </p:nvSpPr>
        <p:spPr>
          <a:xfrm>
            <a:off x="597225" y="1547925"/>
            <a:ext cx="56355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Calibri"/>
                <a:ea typeface="Calibri"/>
                <a:cs typeface="Calibri"/>
                <a:sym typeface="Calibri"/>
              </a:rPr>
              <a:t>“Suicide Prevention Training and Education to be provided to all school staff members who interact with students. Training shall be designed to help staff members identify and respond to students at-risk of suicide. This includes staff development on risk factors, warning signs, protective factors, response procedures with emphasis on immediately (same day) referring a student, referrals, and school and community resources regarding suicide prevention and mental health.” </a:t>
            </a:r>
            <a:endParaRPr sz="1600">
              <a:latin typeface="Calibri"/>
              <a:ea typeface="Calibri"/>
              <a:cs typeface="Calibri"/>
              <a:sym typeface="Calibri"/>
            </a:endParaRPr>
          </a:p>
          <a:p>
            <a:pPr marL="0" lvl="0" indent="0" algn="l" rtl="0">
              <a:spcBef>
                <a:spcPts val="0"/>
              </a:spcBef>
              <a:spcAft>
                <a:spcPts val="0"/>
              </a:spcAft>
              <a:buNone/>
            </a:pPr>
            <a:endParaRPr sz="1600">
              <a:latin typeface="Nunito"/>
              <a:ea typeface="Nunito"/>
              <a:cs typeface="Nunito"/>
              <a:sym typeface="Nunito"/>
            </a:endParaRPr>
          </a:p>
          <a:p>
            <a:pPr marL="0" lvl="0" indent="0" algn="l" rtl="0">
              <a:spcBef>
                <a:spcPts val="0"/>
              </a:spcBef>
              <a:spcAft>
                <a:spcPts val="0"/>
              </a:spcAft>
              <a:buNone/>
            </a:pPr>
            <a:endParaRPr sz="1600">
              <a:latin typeface="Nunito"/>
              <a:ea typeface="Nunito"/>
              <a:cs typeface="Nunito"/>
              <a:sym typeface="Nunito"/>
            </a:endParaRPr>
          </a:p>
        </p:txBody>
      </p:sp>
      <p:pic>
        <p:nvPicPr>
          <p:cNvPr id="181" name="Google Shape;181;p18"/>
          <p:cNvPicPr preferRelativeResize="0"/>
          <p:nvPr/>
        </p:nvPicPr>
        <p:blipFill>
          <a:blip r:embed="rId5">
            <a:alphaModFix/>
          </a:blip>
          <a:stretch>
            <a:fillRect/>
          </a:stretch>
        </p:blipFill>
        <p:spPr>
          <a:xfrm>
            <a:off x="6453750" y="1489138"/>
            <a:ext cx="2165225" cy="2165225"/>
          </a:xfrm>
          <a:prstGeom prst="rect">
            <a:avLst/>
          </a:prstGeom>
          <a:noFill/>
          <a:ln>
            <a:noFill/>
          </a:ln>
        </p:spPr>
      </p:pic>
      <p:pic>
        <p:nvPicPr>
          <p:cNvPr id="4" name="Audio 3">
            <a:hlinkClick r:id="" action="ppaction://media"/>
            <a:extLst>
              <a:ext uri="{FF2B5EF4-FFF2-40B4-BE49-F238E27FC236}">
                <a16:creationId xmlns:a16="http://schemas.microsoft.com/office/drawing/2014/main" id="{A1CBBE99-2CFD-4A9C-AEC6-EBAA1A280A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3833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4"/>
          <p:cNvSpPr txBox="1">
            <a:spLocks noGrp="1"/>
          </p:cNvSpPr>
          <p:nvPr>
            <p:ph type="body" idx="1"/>
          </p:nvPr>
        </p:nvSpPr>
        <p:spPr>
          <a:xfrm>
            <a:off x="570250" y="380175"/>
            <a:ext cx="7933500" cy="40251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endParaRPr sz="1600" b="1">
              <a:solidFill>
                <a:srgbClr val="000000"/>
              </a:solidFill>
            </a:endParaRPr>
          </a:p>
          <a:p>
            <a:pPr marL="0" lvl="0" indent="0" algn="ctr" rtl="0">
              <a:lnSpc>
                <a:spcPct val="100000"/>
              </a:lnSpc>
              <a:spcBef>
                <a:spcPts val="0"/>
              </a:spcBef>
              <a:spcAft>
                <a:spcPts val="0"/>
              </a:spcAft>
              <a:buNone/>
            </a:pPr>
            <a:endParaRPr sz="900" b="1">
              <a:solidFill>
                <a:srgbClr val="000000"/>
              </a:solidFill>
            </a:endParaRPr>
          </a:p>
          <a:p>
            <a:pPr marL="0" lvl="0" indent="0" algn="ctr" rtl="0">
              <a:lnSpc>
                <a:spcPct val="100000"/>
              </a:lnSpc>
              <a:spcBef>
                <a:spcPts val="0"/>
              </a:spcBef>
              <a:spcAft>
                <a:spcPts val="0"/>
              </a:spcAft>
              <a:buNone/>
            </a:pPr>
            <a:endParaRPr sz="1600" b="1">
              <a:solidFill>
                <a:srgbClr val="000000"/>
              </a:solidFill>
            </a:endParaRPr>
          </a:p>
          <a:p>
            <a:pPr marL="0" lvl="0" indent="0" algn="l" rtl="0">
              <a:spcBef>
                <a:spcPts val="0"/>
              </a:spcBef>
              <a:spcAft>
                <a:spcPts val="1200"/>
              </a:spcAft>
              <a:buNone/>
            </a:pPr>
            <a:endParaRPr/>
          </a:p>
        </p:txBody>
      </p:sp>
      <p:sp>
        <p:nvSpPr>
          <p:cNvPr id="459" name="Google Shape;459;p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pic>
        <p:nvPicPr>
          <p:cNvPr id="460" name="Google Shape;460;p54"/>
          <p:cNvPicPr preferRelativeResize="0"/>
          <p:nvPr/>
        </p:nvPicPr>
        <p:blipFill>
          <a:blip r:embed="rId11">
            <a:alphaModFix/>
          </a:blip>
          <a:stretch>
            <a:fillRect/>
          </a:stretch>
        </p:blipFill>
        <p:spPr>
          <a:xfrm>
            <a:off x="1521600" y="228400"/>
            <a:ext cx="3590751" cy="4703423"/>
          </a:xfrm>
          <a:prstGeom prst="rect">
            <a:avLst/>
          </a:prstGeom>
          <a:noFill/>
          <a:ln>
            <a:noFill/>
          </a:ln>
        </p:spPr>
      </p:pic>
      <p:pic>
        <p:nvPicPr>
          <p:cNvPr id="461" name="Google Shape;461;p54"/>
          <p:cNvPicPr preferRelativeResize="0"/>
          <p:nvPr/>
        </p:nvPicPr>
        <p:blipFill>
          <a:blip r:embed="rId12">
            <a:alphaModFix/>
          </a:blip>
          <a:stretch>
            <a:fillRect/>
          </a:stretch>
        </p:blipFill>
        <p:spPr>
          <a:xfrm>
            <a:off x="5348686" y="228388"/>
            <a:ext cx="3590740" cy="4686725"/>
          </a:xfrm>
          <a:prstGeom prst="rect">
            <a:avLst/>
          </a:prstGeom>
          <a:noFill/>
          <a:ln>
            <a:noFill/>
          </a:ln>
        </p:spPr>
      </p:pic>
      <p:sp>
        <p:nvSpPr>
          <p:cNvPr id="462" name="Google Shape;462;p54"/>
          <p:cNvSpPr txBox="1"/>
          <p:nvPr/>
        </p:nvSpPr>
        <p:spPr>
          <a:xfrm>
            <a:off x="212450" y="970425"/>
            <a:ext cx="1442100" cy="554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sz="1200" b="1">
                <a:solidFill>
                  <a:schemeClr val="lt1"/>
                </a:solidFill>
                <a:latin typeface="Nunito"/>
                <a:ea typeface="Nunito"/>
                <a:cs typeface="Nunito"/>
                <a:sym typeface="Nunito"/>
              </a:rPr>
              <a:t>Mental Health Re-entry Form</a:t>
            </a:r>
            <a:endParaRPr sz="900" b="1">
              <a:latin typeface="Calibri"/>
              <a:ea typeface="Calibri"/>
              <a:cs typeface="Calibri"/>
              <a:sym typeface="Calibri"/>
            </a:endParaRPr>
          </a:p>
        </p:txBody>
      </p:sp>
      <p:sp>
        <p:nvSpPr>
          <p:cNvPr id="463" name="Google Shape;463;p54"/>
          <p:cNvSpPr txBox="1"/>
          <p:nvPr/>
        </p:nvSpPr>
        <p:spPr>
          <a:xfrm>
            <a:off x="303500" y="2070250"/>
            <a:ext cx="1260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C00000"/>
                </a:solidFill>
                <a:latin typeface="Calibri"/>
                <a:ea typeface="Calibri"/>
                <a:cs typeface="Calibri"/>
                <a:sym typeface="Calibri"/>
              </a:rPr>
              <a:t>Found in Google</a:t>
            </a:r>
            <a:endParaRPr b="1">
              <a:solidFill>
                <a:srgbClr val="C00000"/>
              </a:solidFill>
              <a:latin typeface="Calibri"/>
              <a:ea typeface="Calibri"/>
              <a:cs typeface="Calibri"/>
              <a:sym typeface="Calibri"/>
            </a:endParaRPr>
          </a:p>
          <a:p>
            <a:pPr marL="0" lvl="0" indent="0" algn="ctr" rtl="0">
              <a:spcBef>
                <a:spcPts val="0"/>
              </a:spcBef>
              <a:spcAft>
                <a:spcPts val="0"/>
              </a:spcAft>
              <a:buNone/>
            </a:pPr>
            <a:r>
              <a:rPr lang="en" b="1">
                <a:solidFill>
                  <a:srgbClr val="C00000"/>
                </a:solidFill>
                <a:latin typeface="Calibri"/>
                <a:ea typeface="Calibri"/>
                <a:cs typeface="Calibri"/>
                <a:sym typeface="Calibri"/>
              </a:rPr>
              <a:t>Classroom</a:t>
            </a:r>
            <a:endParaRPr b="1">
              <a:solidFill>
                <a:srgbClr val="C00000"/>
              </a:solidFill>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65A7211D-3349-42E7-9A29-8D9058F8754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27525" y="2327275"/>
            <a:ext cx="487363" cy="487363"/>
          </a:xfrm>
          <a:prstGeom prst="rect">
            <a:avLst/>
          </a:prstGeom>
        </p:spPr>
      </p:pic>
      <p:pic>
        <p:nvPicPr>
          <p:cNvPr id="3" name="Recorded Sound">
            <a:hlinkClick r:id="" action="ppaction://media"/>
            <a:extLst>
              <a:ext uri="{FF2B5EF4-FFF2-40B4-BE49-F238E27FC236}">
                <a16:creationId xmlns:a16="http://schemas.microsoft.com/office/drawing/2014/main" id="{DFB8AF2D-1245-79A1-174F-3C9B70E6893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327525" y="2327275"/>
            <a:ext cx="487363" cy="487363"/>
          </a:xfrm>
          <a:prstGeom prst="rect">
            <a:avLst/>
          </a:prstGeom>
        </p:spPr>
      </p:pic>
      <p:pic>
        <p:nvPicPr>
          <p:cNvPr id="4" name="Recorded Sound">
            <a:hlinkClick r:id="" action="ppaction://media"/>
            <a:extLst>
              <a:ext uri="{FF2B5EF4-FFF2-40B4-BE49-F238E27FC236}">
                <a16:creationId xmlns:a16="http://schemas.microsoft.com/office/drawing/2014/main" id="{7D67771E-F0EF-E1B5-C0AE-7CCE72E3B87A}"/>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27525" y="2327275"/>
            <a:ext cx="487363" cy="487363"/>
          </a:xfrm>
          <a:prstGeom prst="rect">
            <a:avLst/>
          </a:prstGeom>
        </p:spPr>
      </p:pic>
      <p:pic>
        <p:nvPicPr>
          <p:cNvPr id="5" name="Recorded Sound">
            <a:hlinkClick r:id="" action="ppaction://media"/>
            <a:extLst>
              <a:ext uri="{FF2B5EF4-FFF2-40B4-BE49-F238E27FC236}">
                <a16:creationId xmlns:a16="http://schemas.microsoft.com/office/drawing/2014/main" id="{D230CAA0-EF4C-A13D-489A-C9FECB6ACBDA}"/>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785203" y="4579525"/>
            <a:ext cx="487363" cy="487363"/>
          </a:xfrm>
          <a:prstGeom prst="rect">
            <a:avLst/>
          </a:prstGeom>
        </p:spPr>
      </p:pic>
    </p:spTree>
  </p:cSld>
  <p:clrMapOvr>
    <a:masterClrMapping/>
  </p:clrMapOvr>
  <p:transition advTm="35796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42" fill="hold"/>
                                        <p:tgtEl>
                                          <p:spTgt spid="2"/>
                                        </p:tgtEl>
                                      </p:cBhvr>
                                    </p:cmd>
                                  </p:childTnLst>
                                </p:cTn>
                              </p:par>
                            </p:childTnLst>
                          </p:cTn>
                        </p:par>
                        <p:par>
                          <p:cTn id="7" fill="hold">
                            <p:stCondLst>
                              <p:cond delay="306742"/>
                            </p:stCondLst>
                            <p:childTnLst>
                              <p:par>
                                <p:cTn id="8" presetID="1" presetClass="mediacall" presetSubtype="0" fill="hold" nodeType="afterEffect">
                                  <p:stCondLst>
                                    <p:cond delay="0"/>
                                  </p:stCondLst>
                                  <p:childTnLst>
                                    <p:cmd type="call" cmd="playFrom(0.0)">
                                      <p:cBhvr>
                                        <p:cTn id="9" dur="40967" fill="hold"/>
                                        <p:tgtEl>
                                          <p:spTgt spid="3"/>
                                        </p:tgtEl>
                                      </p:cBhvr>
                                    </p:cmd>
                                  </p:childTnLst>
                                </p:cTn>
                              </p:par>
                            </p:childTnLst>
                          </p:cTn>
                        </p:par>
                        <p:par>
                          <p:cTn id="10" fill="hold">
                            <p:stCondLst>
                              <p:cond delay="347709"/>
                            </p:stCondLst>
                            <p:childTnLst>
                              <p:par>
                                <p:cTn id="11" presetID="1" presetClass="mediacall" presetSubtype="0" fill="hold" nodeType="afterEffect">
                                  <p:stCondLst>
                                    <p:cond delay="0"/>
                                  </p:stCondLst>
                                  <p:childTnLst>
                                    <p:cmd type="call" cmd="playFrom(0.0)">
                                      <p:cBhvr>
                                        <p:cTn id="12" dur="90509" fill="hold"/>
                                        <p:tgtEl>
                                          <p:spTgt spid="4"/>
                                        </p:tgtEl>
                                      </p:cBhvr>
                                    </p:cmd>
                                  </p:childTnLst>
                                </p:cTn>
                              </p:par>
                            </p:childTnLst>
                          </p:cTn>
                        </p:par>
                        <p:par>
                          <p:cTn id="13" fill="hold">
                            <p:stCondLst>
                              <p:cond delay="438218"/>
                            </p:stCondLst>
                            <p:childTnLst>
                              <p:par>
                                <p:cTn id="14" presetID="1" presetClass="mediacall" presetSubtype="0" fill="hold" nodeType="afterEffect">
                                  <p:stCondLst>
                                    <p:cond delay="0"/>
                                  </p:stCondLst>
                                  <p:childTnLst>
                                    <p:cmd type="call" cmd="playFrom(0.0)">
                                      <p:cBhvr>
                                        <p:cTn id="15" dur="357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1828800" lvl="0" indent="457200" algn="l" rtl="0">
              <a:spcBef>
                <a:spcPts val="0"/>
              </a:spcBef>
              <a:spcAft>
                <a:spcPts val="0"/>
              </a:spcAft>
              <a:buNone/>
            </a:pPr>
            <a:r>
              <a:rPr lang="en"/>
              <a:t>IMPORTANT!</a:t>
            </a:r>
            <a:endParaRPr/>
          </a:p>
        </p:txBody>
      </p:sp>
      <p:sp>
        <p:nvSpPr>
          <p:cNvPr id="469" name="Google Shape;469;p55"/>
          <p:cNvSpPr txBox="1">
            <a:spLocks noGrp="1"/>
          </p:cNvSpPr>
          <p:nvPr>
            <p:ph type="body" idx="1"/>
          </p:nvPr>
        </p:nvSpPr>
        <p:spPr>
          <a:xfrm>
            <a:off x="819150" y="1535375"/>
            <a:ext cx="7505700" cy="3070800"/>
          </a:xfrm>
          <a:prstGeom prst="rect">
            <a:avLst/>
          </a:prstGeom>
        </p:spPr>
        <p:txBody>
          <a:bodyPr spcFirstLastPara="1" wrap="square" lIns="91425" tIns="91425" rIns="91425" bIns="91425" anchor="t" anchorCtr="0">
            <a:noAutofit/>
          </a:bodyPr>
          <a:lstStyle/>
          <a:p>
            <a:pPr marL="457200" lvl="0" indent="0" algn="l" rtl="0">
              <a:lnSpc>
                <a:spcPct val="95000"/>
              </a:lnSpc>
              <a:spcBef>
                <a:spcPts val="0"/>
              </a:spcBef>
              <a:spcAft>
                <a:spcPts val="0"/>
              </a:spcAft>
              <a:buNone/>
            </a:pPr>
            <a:endParaRPr sz="2576">
              <a:solidFill>
                <a:srgbClr val="C00000"/>
              </a:solidFill>
            </a:endParaRPr>
          </a:p>
          <a:p>
            <a:pPr marL="457200" lvl="0" indent="0" algn="l" rtl="0">
              <a:lnSpc>
                <a:spcPct val="95000"/>
              </a:lnSpc>
              <a:spcBef>
                <a:spcPts val="1200"/>
              </a:spcBef>
              <a:spcAft>
                <a:spcPts val="0"/>
              </a:spcAft>
              <a:buNone/>
            </a:pPr>
            <a:r>
              <a:rPr lang="en" sz="2676" b="1">
                <a:solidFill>
                  <a:srgbClr val="C00000"/>
                </a:solidFill>
              </a:rPr>
              <a:t>*Any Re-entry documents must be kept separate from student’s cumulative file in order to protect student’s private/personal information.</a:t>
            </a:r>
            <a:endParaRPr sz="2676" b="1">
              <a:solidFill>
                <a:srgbClr val="C00000"/>
              </a:solidFill>
            </a:endParaRPr>
          </a:p>
          <a:p>
            <a:pPr marL="0" lvl="0" indent="0" algn="l" rtl="0">
              <a:lnSpc>
                <a:spcPct val="95000"/>
              </a:lnSpc>
              <a:spcBef>
                <a:spcPts val="1200"/>
              </a:spcBef>
              <a:spcAft>
                <a:spcPts val="0"/>
              </a:spcAft>
              <a:buSzPts val="852"/>
              <a:buNone/>
            </a:pPr>
            <a:endParaRPr sz="1417"/>
          </a:p>
          <a:p>
            <a:pPr marL="0" lvl="0" indent="0" algn="r" rtl="0">
              <a:lnSpc>
                <a:spcPct val="95000"/>
              </a:lnSpc>
              <a:spcBef>
                <a:spcPts val="1200"/>
              </a:spcBef>
              <a:spcAft>
                <a:spcPts val="1200"/>
              </a:spcAft>
              <a:buSzPts val="852"/>
              <a:buNone/>
            </a:pPr>
            <a:endParaRPr sz="891"/>
          </a:p>
        </p:txBody>
      </p:sp>
      <p:sp>
        <p:nvSpPr>
          <p:cNvPr id="470" name="Google Shape;470;p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a:p>
        </p:txBody>
      </p:sp>
      <p:pic>
        <p:nvPicPr>
          <p:cNvPr id="2" name="Audio 1">
            <a:hlinkClick r:id="" action="ppaction://media"/>
            <a:extLst>
              <a:ext uri="{FF2B5EF4-FFF2-40B4-BE49-F238E27FC236}">
                <a16:creationId xmlns:a16="http://schemas.microsoft.com/office/drawing/2014/main" id="{91F9214E-8F51-465D-B5E9-F34B2DD61A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2170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6"/>
          <p:cNvSpPr txBox="1">
            <a:spLocks noGrp="1"/>
          </p:cNvSpPr>
          <p:nvPr>
            <p:ph type="title"/>
          </p:nvPr>
        </p:nvSpPr>
        <p:spPr>
          <a:xfrm>
            <a:off x="819150" y="7188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Aeries</a:t>
            </a:r>
            <a:endParaRPr b="1"/>
          </a:p>
        </p:txBody>
      </p:sp>
      <p:sp>
        <p:nvSpPr>
          <p:cNvPr id="476" name="Google Shape;476;p56"/>
          <p:cNvSpPr txBox="1">
            <a:spLocks noGrp="1"/>
          </p:cNvSpPr>
          <p:nvPr>
            <p:ph type="body" idx="1"/>
          </p:nvPr>
        </p:nvSpPr>
        <p:spPr>
          <a:xfrm>
            <a:off x="323925" y="1526250"/>
            <a:ext cx="2673900" cy="3178800"/>
          </a:xfrm>
          <a:prstGeom prst="rect">
            <a:avLst/>
          </a:prstGeom>
        </p:spPr>
        <p:txBody>
          <a:bodyPr spcFirstLastPara="1" wrap="square" lIns="91425" tIns="91425" rIns="91425" bIns="91425" anchor="t" anchorCtr="0">
            <a:normAutofit/>
          </a:bodyPr>
          <a:lstStyle/>
          <a:p>
            <a:pPr marL="171450" lvl="0" indent="-205105" algn="l" rtl="0">
              <a:spcBef>
                <a:spcPts val="0"/>
              </a:spcBef>
              <a:spcAft>
                <a:spcPts val="0"/>
              </a:spcAft>
              <a:buSzPts val="1430"/>
              <a:buChar char="❖"/>
            </a:pPr>
            <a:r>
              <a:rPr lang="en" sz="1430" i="1"/>
              <a:t>“Re-Entry”</a:t>
            </a:r>
            <a:r>
              <a:rPr lang="en" sz="1430"/>
              <a:t> and “</a:t>
            </a:r>
            <a:r>
              <a:rPr lang="en" sz="1430" i="1"/>
              <a:t>Safety Plan”</a:t>
            </a:r>
            <a:r>
              <a:rPr lang="en" sz="1430"/>
              <a:t> Interventions code</a:t>
            </a:r>
            <a:endParaRPr sz="1430"/>
          </a:p>
          <a:p>
            <a:pPr marL="285750" lvl="0" indent="0" algn="l" rtl="0">
              <a:spcBef>
                <a:spcPts val="1200"/>
              </a:spcBef>
              <a:spcAft>
                <a:spcPts val="0"/>
              </a:spcAft>
              <a:buNone/>
            </a:pPr>
            <a:r>
              <a:rPr lang="en" sz="1430"/>
              <a:t>**Under comments, please do not include detailed information about the meeting. </a:t>
            </a:r>
            <a:endParaRPr sz="1430"/>
          </a:p>
          <a:p>
            <a:pPr marL="285750" lvl="0" indent="0" algn="l" rtl="0">
              <a:spcBef>
                <a:spcPts val="1200"/>
              </a:spcBef>
              <a:spcAft>
                <a:spcPts val="0"/>
              </a:spcAft>
              <a:buNone/>
            </a:pPr>
            <a:r>
              <a:rPr lang="en" sz="1430"/>
              <a:t>Aeries Note Example: “Completed on __/__/__” </a:t>
            </a:r>
            <a:endParaRPr sz="1430"/>
          </a:p>
          <a:p>
            <a:pPr marL="171450" lvl="0" indent="-205105" algn="l" rtl="0">
              <a:spcBef>
                <a:spcPts val="1200"/>
              </a:spcBef>
              <a:spcAft>
                <a:spcPts val="0"/>
              </a:spcAft>
              <a:buSzPts val="1430"/>
              <a:buChar char="❖"/>
            </a:pPr>
            <a:r>
              <a:rPr lang="en" sz="1430" b="1" i="1"/>
              <a:t>Uncheck box </a:t>
            </a:r>
            <a:r>
              <a:rPr lang="en" sz="1430"/>
              <a:t>that says “Display to Parent”</a:t>
            </a:r>
            <a:endParaRPr sz="1430"/>
          </a:p>
        </p:txBody>
      </p:sp>
      <p:sp>
        <p:nvSpPr>
          <p:cNvPr id="477" name="Google Shape;477;p5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pic>
        <p:nvPicPr>
          <p:cNvPr id="478" name="Google Shape;478;p56"/>
          <p:cNvPicPr preferRelativeResize="0"/>
          <p:nvPr/>
        </p:nvPicPr>
        <p:blipFill>
          <a:blip r:embed="rId5">
            <a:alphaModFix/>
          </a:blip>
          <a:stretch>
            <a:fillRect/>
          </a:stretch>
        </p:blipFill>
        <p:spPr>
          <a:xfrm>
            <a:off x="2997825" y="601125"/>
            <a:ext cx="5941600" cy="3800001"/>
          </a:xfrm>
          <a:prstGeom prst="rect">
            <a:avLst/>
          </a:prstGeom>
          <a:noFill/>
          <a:ln>
            <a:noFill/>
          </a:ln>
        </p:spPr>
      </p:pic>
      <p:sp>
        <p:nvSpPr>
          <p:cNvPr id="479" name="Google Shape;479;p56"/>
          <p:cNvSpPr/>
          <p:nvPr/>
        </p:nvSpPr>
        <p:spPr>
          <a:xfrm>
            <a:off x="5084625" y="966900"/>
            <a:ext cx="1375500" cy="4584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6"/>
          <p:cNvSpPr/>
          <p:nvPr/>
        </p:nvSpPr>
        <p:spPr>
          <a:xfrm>
            <a:off x="7510025" y="3840575"/>
            <a:ext cx="1133700" cy="703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0CBA6A35-B045-427F-B2A5-8925C5D2D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2640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7"/>
          <p:cNvSpPr txBox="1">
            <a:spLocks noGrp="1"/>
          </p:cNvSpPr>
          <p:nvPr>
            <p:ph type="title"/>
          </p:nvPr>
        </p:nvSpPr>
        <p:spPr>
          <a:xfrm>
            <a:off x="819150" y="4846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Student care for post-hospitalization </a:t>
            </a:r>
            <a:endParaRPr/>
          </a:p>
        </p:txBody>
      </p:sp>
      <p:sp>
        <p:nvSpPr>
          <p:cNvPr id="486" name="Google Shape;486;p57"/>
          <p:cNvSpPr txBox="1">
            <a:spLocks noGrp="1"/>
          </p:cNvSpPr>
          <p:nvPr>
            <p:ph type="body" idx="1"/>
          </p:nvPr>
        </p:nvSpPr>
        <p:spPr>
          <a:xfrm>
            <a:off x="819150" y="1439250"/>
            <a:ext cx="7505700" cy="3045900"/>
          </a:xfrm>
          <a:prstGeom prst="rect">
            <a:avLst/>
          </a:prstGeom>
        </p:spPr>
        <p:txBody>
          <a:bodyPr spcFirstLastPara="1" wrap="square" lIns="91425" tIns="91425" rIns="91425" bIns="91425" anchor="t" anchorCtr="0">
            <a:noAutofit/>
          </a:bodyPr>
          <a:lstStyle/>
          <a:p>
            <a:pPr marL="457200" lvl="0" indent="-360045" algn="l" rtl="0">
              <a:lnSpc>
                <a:spcPct val="95000"/>
              </a:lnSpc>
              <a:spcBef>
                <a:spcPts val="1000"/>
              </a:spcBef>
              <a:spcAft>
                <a:spcPts val="0"/>
              </a:spcAft>
              <a:buSzPts val="2070"/>
              <a:buChar char="●"/>
            </a:pPr>
            <a:r>
              <a:rPr lang="en" sz="2070"/>
              <a:t>Student will require check-ins at school during the first month. </a:t>
            </a:r>
            <a:endParaRPr sz="2070"/>
          </a:p>
          <a:p>
            <a:pPr marL="457200" lvl="0" indent="0" algn="l" rtl="0">
              <a:lnSpc>
                <a:spcPct val="95000"/>
              </a:lnSpc>
              <a:spcBef>
                <a:spcPts val="1200"/>
              </a:spcBef>
              <a:spcAft>
                <a:spcPts val="0"/>
              </a:spcAft>
              <a:buNone/>
            </a:pPr>
            <a:endParaRPr sz="2070"/>
          </a:p>
          <a:p>
            <a:pPr marL="457200" lvl="0" indent="-360045" algn="l" rtl="0">
              <a:lnSpc>
                <a:spcPct val="95000"/>
              </a:lnSpc>
              <a:spcBef>
                <a:spcPts val="1200"/>
              </a:spcBef>
              <a:spcAft>
                <a:spcPts val="1200"/>
              </a:spcAft>
              <a:buSzPts val="2070"/>
              <a:buChar char="●"/>
            </a:pPr>
            <a:r>
              <a:rPr lang="en" sz="2070"/>
              <a:t>Student will likely have been linked by the hospital to a Mental Health agency in the community or to a MH provider via the family’s health insurance. </a:t>
            </a:r>
            <a:r>
              <a:rPr lang="en" sz="2070" u="sng"/>
              <a:t>If this is the case, MH treatment will not be provided by a SAUSD SSW,</a:t>
            </a:r>
            <a:r>
              <a:rPr lang="en" sz="2070"/>
              <a:t> however, a SSW can help with case management.</a:t>
            </a:r>
            <a:endParaRPr sz="1870"/>
          </a:p>
        </p:txBody>
      </p:sp>
      <p:sp>
        <p:nvSpPr>
          <p:cNvPr id="487" name="Google Shape;487;p5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pic>
        <p:nvPicPr>
          <p:cNvPr id="3" name="Audio 2">
            <a:hlinkClick r:id="" action="ppaction://media"/>
            <a:extLst>
              <a:ext uri="{FF2B5EF4-FFF2-40B4-BE49-F238E27FC236}">
                <a16:creationId xmlns:a16="http://schemas.microsoft.com/office/drawing/2014/main" id="{6034073F-7670-4AB6-B541-992F507FCD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8756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8"/>
          <p:cNvSpPr txBox="1">
            <a:spLocks noGrp="1"/>
          </p:cNvSpPr>
          <p:nvPr>
            <p:ph type="body" idx="1"/>
          </p:nvPr>
        </p:nvSpPr>
        <p:spPr>
          <a:xfrm>
            <a:off x="1654550" y="531800"/>
            <a:ext cx="7145400" cy="38952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endParaRPr sz="900" b="1">
              <a:solidFill>
                <a:srgbClr val="000000"/>
              </a:solidFill>
            </a:endParaRPr>
          </a:p>
          <a:p>
            <a:pPr marL="0" lvl="0" indent="0" algn="l" rtl="0">
              <a:spcBef>
                <a:spcPts val="0"/>
              </a:spcBef>
              <a:spcAft>
                <a:spcPts val="1200"/>
              </a:spcAft>
              <a:buNone/>
            </a:pPr>
            <a:endParaRPr/>
          </a:p>
        </p:txBody>
      </p:sp>
      <p:sp>
        <p:nvSpPr>
          <p:cNvPr id="493" name="Google Shape;493;p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sp>
        <p:nvSpPr>
          <p:cNvPr id="494" name="Google Shape;494;p58"/>
          <p:cNvSpPr txBox="1"/>
          <p:nvPr/>
        </p:nvSpPr>
        <p:spPr>
          <a:xfrm>
            <a:off x="212450" y="970425"/>
            <a:ext cx="1442100" cy="3693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sz="1200" b="1">
                <a:solidFill>
                  <a:schemeClr val="lt1"/>
                </a:solidFill>
                <a:latin typeface="Nunito"/>
                <a:ea typeface="Nunito"/>
                <a:cs typeface="Nunito"/>
                <a:sym typeface="Nunito"/>
              </a:rPr>
              <a:t>MH Resources</a:t>
            </a:r>
            <a:endParaRPr sz="900" b="1">
              <a:latin typeface="Calibri"/>
              <a:ea typeface="Calibri"/>
              <a:cs typeface="Calibri"/>
              <a:sym typeface="Calibri"/>
            </a:endParaRPr>
          </a:p>
        </p:txBody>
      </p:sp>
      <p:sp>
        <p:nvSpPr>
          <p:cNvPr id="495" name="Google Shape;495;p58"/>
          <p:cNvSpPr txBox="1"/>
          <p:nvPr/>
        </p:nvSpPr>
        <p:spPr>
          <a:xfrm>
            <a:off x="303500" y="1640825"/>
            <a:ext cx="1260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C00000"/>
                </a:solidFill>
                <a:latin typeface="Calibri"/>
                <a:ea typeface="Calibri"/>
                <a:cs typeface="Calibri"/>
                <a:sym typeface="Calibri"/>
              </a:rPr>
              <a:t>Found in Google</a:t>
            </a:r>
            <a:endParaRPr b="1">
              <a:solidFill>
                <a:srgbClr val="C00000"/>
              </a:solidFill>
              <a:latin typeface="Calibri"/>
              <a:ea typeface="Calibri"/>
              <a:cs typeface="Calibri"/>
              <a:sym typeface="Calibri"/>
            </a:endParaRPr>
          </a:p>
          <a:p>
            <a:pPr marL="0" lvl="0" indent="0" algn="ctr" rtl="0">
              <a:spcBef>
                <a:spcPts val="0"/>
              </a:spcBef>
              <a:spcAft>
                <a:spcPts val="0"/>
              </a:spcAft>
              <a:buNone/>
            </a:pPr>
            <a:r>
              <a:rPr lang="en" b="1">
                <a:solidFill>
                  <a:srgbClr val="C00000"/>
                </a:solidFill>
                <a:latin typeface="Calibri"/>
                <a:ea typeface="Calibri"/>
                <a:cs typeface="Calibri"/>
                <a:sym typeface="Calibri"/>
              </a:rPr>
              <a:t>Classroom for students and adults</a:t>
            </a:r>
            <a:endParaRPr b="1">
              <a:solidFill>
                <a:srgbClr val="C00000"/>
              </a:solidFill>
              <a:latin typeface="Calibri"/>
              <a:ea typeface="Calibri"/>
              <a:cs typeface="Calibri"/>
              <a:sym typeface="Calibri"/>
            </a:endParaRPr>
          </a:p>
        </p:txBody>
      </p:sp>
      <p:pic>
        <p:nvPicPr>
          <p:cNvPr id="496" name="Google Shape;496;p58"/>
          <p:cNvPicPr preferRelativeResize="0"/>
          <p:nvPr/>
        </p:nvPicPr>
        <p:blipFill>
          <a:blip r:embed="rId5">
            <a:alphaModFix/>
          </a:blip>
          <a:stretch>
            <a:fillRect/>
          </a:stretch>
        </p:blipFill>
        <p:spPr>
          <a:xfrm>
            <a:off x="1563500" y="308013"/>
            <a:ext cx="3468725" cy="4527467"/>
          </a:xfrm>
          <a:prstGeom prst="rect">
            <a:avLst/>
          </a:prstGeom>
          <a:noFill/>
          <a:ln>
            <a:noFill/>
          </a:ln>
        </p:spPr>
      </p:pic>
      <p:pic>
        <p:nvPicPr>
          <p:cNvPr id="497" name="Google Shape;497;p58"/>
          <p:cNvPicPr preferRelativeResize="0"/>
          <p:nvPr/>
        </p:nvPicPr>
        <p:blipFill>
          <a:blip r:embed="rId6">
            <a:alphaModFix/>
          </a:blip>
          <a:stretch>
            <a:fillRect/>
          </a:stretch>
        </p:blipFill>
        <p:spPr>
          <a:xfrm>
            <a:off x="5255317" y="257125"/>
            <a:ext cx="3544633" cy="4629250"/>
          </a:xfrm>
          <a:prstGeom prst="rect">
            <a:avLst/>
          </a:prstGeom>
          <a:noFill/>
          <a:ln>
            <a:noFill/>
          </a:ln>
        </p:spPr>
      </p:pic>
      <p:pic>
        <p:nvPicPr>
          <p:cNvPr id="3" name="Audio 2">
            <a:hlinkClick r:id="" action="ppaction://media"/>
            <a:extLst>
              <a:ext uri="{FF2B5EF4-FFF2-40B4-BE49-F238E27FC236}">
                <a16:creationId xmlns:a16="http://schemas.microsoft.com/office/drawing/2014/main" id="{5BB4543D-7FA7-4177-B88B-02A0482EDA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3360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pic>
        <p:nvPicPr>
          <p:cNvPr id="503" name="Google Shape;503;p59"/>
          <p:cNvPicPr preferRelativeResize="0"/>
          <p:nvPr/>
        </p:nvPicPr>
        <p:blipFill>
          <a:blip r:embed="rId5">
            <a:alphaModFix/>
          </a:blip>
          <a:stretch>
            <a:fillRect/>
          </a:stretch>
        </p:blipFill>
        <p:spPr>
          <a:xfrm>
            <a:off x="2366658" y="1116375"/>
            <a:ext cx="4410675" cy="1704975"/>
          </a:xfrm>
          <a:prstGeom prst="rect">
            <a:avLst/>
          </a:prstGeom>
          <a:noFill/>
          <a:ln>
            <a:noFill/>
          </a:ln>
        </p:spPr>
      </p:pic>
      <p:sp>
        <p:nvSpPr>
          <p:cNvPr id="504" name="Google Shape;504;p59"/>
          <p:cNvSpPr txBox="1"/>
          <p:nvPr/>
        </p:nvSpPr>
        <p:spPr>
          <a:xfrm>
            <a:off x="1024350" y="3119450"/>
            <a:ext cx="70953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Calibri"/>
                <a:ea typeface="Calibri"/>
                <a:cs typeface="Calibri"/>
                <a:sym typeface="Calibri"/>
              </a:rPr>
              <a:t>Please reach out to your regional Senior School Social Worker with specific questions. If you don’t know who to call, please reach out to Support Services, Mental Health Program, for assistance at 714-433-3481. Thank you!</a:t>
            </a:r>
            <a:endParaRPr sz="1700">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C5296249-2333-4FB8-939B-B6E4060C93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2981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5</a:t>
            </a:fld>
            <a:endParaRPr sz="1000" b="0">
              <a:latin typeface="Nunito"/>
              <a:ea typeface="Nunito"/>
              <a:cs typeface="Nunito"/>
              <a:sym typeface="Nunito"/>
            </a:endParaRPr>
          </a:p>
        </p:txBody>
      </p:sp>
      <p:sp>
        <p:nvSpPr>
          <p:cNvPr id="187" name="Google Shape;187;p19"/>
          <p:cNvSpPr txBox="1">
            <a:spLocks noGrp="1"/>
          </p:cNvSpPr>
          <p:nvPr>
            <p:ph type="title"/>
          </p:nvPr>
        </p:nvSpPr>
        <p:spPr>
          <a:xfrm>
            <a:off x="831475" y="6214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800"/>
              <a:t>Learning Objectives </a:t>
            </a:r>
            <a:endParaRPr sz="3800"/>
          </a:p>
        </p:txBody>
      </p:sp>
      <p:sp>
        <p:nvSpPr>
          <p:cNvPr id="188" name="Google Shape;188;p19"/>
          <p:cNvSpPr txBox="1">
            <a:spLocks noGrp="1"/>
          </p:cNvSpPr>
          <p:nvPr>
            <p:ph type="body" idx="1"/>
          </p:nvPr>
        </p:nvSpPr>
        <p:spPr>
          <a:xfrm>
            <a:off x="883375" y="1275125"/>
            <a:ext cx="7401900" cy="3168600"/>
          </a:xfrm>
          <a:prstGeom prst="rect">
            <a:avLst/>
          </a:prstGeom>
        </p:spPr>
        <p:txBody>
          <a:bodyPr spcFirstLastPara="1" wrap="square" lIns="91425" tIns="91425" rIns="91425" bIns="91425" anchor="t" anchorCtr="0">
            <a:normAutofit fontScale="85000" lnSpcReduction="10000"/>
          </a:bodyPr>
          <a:lstStyle/>
          <a:p>
            <a:pPr marL="457200" lvl="0" indent="-348735" algn="l" rtl="0">
              <a:spcBef>
                <a:spcPts val="0"/>
              </a:spcBef>
              <a:spcAft>
                <a:spcPts val="0"/>
              </a:spcAft>
              <a:buClr>
                <a:srgbClr val="000000"/>
              </a:buClr>
              <a:buSzPct val="100000"/>
              <a:buAutoNum type="arabicPeriod"/>
            </a:pPr>
            <a:r>
              <a:rPr lang="en" sz="2225">
                <a:solidFill>
                  <a:srgbClr val="000000"/>
                </a:solidFill>
              </a:rPr>
              <a:t>Overview of Youth Suicide</a:t>
            </a:r>
            <a:endParaRPr sz="2225">
              <a:solidFill>
                <a:srgbClr val="000000"/>
              </a:solidFill>
            </a:endParaRPr>
          </a:p>
          <a:p>
            <a:pPr marL="457200" lvl="0" indent="-354132" algn="l" rtl="0">
              <a:spcBef>
                <a:spcPts val="0"/>
              </a:spcBef>
              <a:spcAft>
                <a:spcPts val="0"/>
              </a:spcAft>
              <a:buClr>
                <a:srgbClr val="000000"/>
              </a:buClr>
              <a:buSzPct val="100000"/>
              <a:buAutoNum type="arabicPeriod"/>
            </a:pPr>
            <a:r>
              <a:rPr lang="en" sz="2325">
                <a:solidFill>
                  <a:srgbClr val="000000"/>
                </a:solidFill>
              </a:rPr>
              <a:t>To help recognize warning signs and risk factors affecting student’s mental health</a:t>
            </a:r>
            <a:endParaRPr sz="2325">
              <a:solidFill>
                <a:srgbClr val="000000"/>
              </a:solidFill>
            </a:endParaRPr>
          </a:p>
          <a:p>
            <a:pPr marL="457200" lvl="0" indent="-354132" algn="l" rtl="0">
              <a:spcBef>
                <a:spcPts val="0"/>
              </a:spcBef>
              <a:spcAft>
                <a:spcPts val="0"/>
              </a:spcAft>
              <a:buClr>
                <a:srgbClr val="000000"/>
              </a:buClr>
              <a:buSzPct val="100000"/>
              <a:buAutoNum type="arabicPeriod"/>
            </a:pPr>
            <a:r>
              <a:rPr lang="en" sz="2325">
                <a:solidFill>
                  <a:srgbClr val="000000"/>
                </a:solidFill>
              </a:rPr>
              <a:t>To increase understanding of the District’s Suicide Risk Assessment Protocol and Forms </a:t>
            </a:r>
            <a:endParaRPr sz="2325">
              <a:solidFill>
                <a:srgbClr val="000000"/>
              </a:solidFill>
            </a:endParaRPr>
          </a:p>
          <a:p>
            <a:pPr marL="457200" lvl="0" indent="-354132" algn="l" rtl="0">
              <a:spcBef>
                <a:spcPts val="0"/>
              </a:spcBef>
              <a:spcAft>
                <a:spcPts val="0"/>
              </a:spcAft>
              <a:buClr>
                <a:srgbClr val="000000"/>
              </a:buClr>
              <a:buSzPct val="100000"/>
              <a:buAutoNum type="arabicPeriod"/>
            </a:pPr>
            <a:r>
              <a:rPr lang="en" sz="2325">
                <a:solidFill>
                  <a:srgbClr val="000000"/>
                </a:solidFill>
              </a:rPr>
              <a:t>To respond and intervene appropriately to support students who present with suicidal ideation and self-harming behaviors </a:t>
            </a:r>
            <a:endParaRPr sz="2325">
              <a:solidFill>
                <a:srgbClr val="000000"/>
              </a:solidFill>
            </a:endParaRPr>
          </a:p>
          <a:p>
            <a:pPr marL="457200" lvl="0" indent="-354132" algn="l" rtl="0">
              <a:spcBef>
                <a:spcPts val="0"/>
              </a:spcBef>
              <a:spcAft>
                <a:spcPts val="0"/>
              </a:spcAft>
              <a:buClr>
                <a:srgbClr val="000000"/>
              </a:buClr>
              <a:buSzPct val="100000"/>
              <a:buAutoNum type="arabicPeriod"/>
            </a:pPr>
            <a:r>
              <a:rPr lang="en" sz="2325">
                <a:solidFill>
                  <a:srgbClr val="000000"/>
                </a:solidFill>
              </a:rPr>
              <a:t>To increase understanding of the District’s Mental Health Re-entry Meeting Protocol and Forms </a:t>
            </a:r>
            <a:endParaRPr sz="2225">
              <a:solidFill>
                <a:srgbClr val="000000"/>
              </a:solidFill>
            </a:endParaRPr>
          </a:p>
        </p:txBody>
      </p:sp>
      <p:pic>
        <p:nvPicPr>
          <p:cNvPr id="189" name="Google Shape;189;p19"/>
          <p:cNvPicPr preferRelativeResize="0"/>
          <p:nvPr/>
        </p:nvPicPr>
        <p:blipFill>
          <a:blip r:embed="rId5">
            <a:alphaModFix/>
          </a:blip>
          <a:stretch>
            <a:fillRect/>
          </a:stretch>
        </p:blipFill>
        <p:spPr>
          <a:xfrm>
            <a:off x="6087075" y="452850"/>
            <a:ext cx="1291700" cy="1291700"/>
          </a:xfrm>
          <a:prstGeom prst="rect">
            <a:avLst/>
          </a:prstGeom>
          <a:noFill/>
          <a:ln>
            <a:noFill/>
          </a:ln>
        </p:spPr>
      </p:pic>
      <p:pic>
        <p:nvPicPr>
          <p:cNvPr id="3" name="Audio 2">
            <a:hlinkClick r:id="" action="ppaction://media"/>
            <a:extLst>
              <a:ext uri="{FF2B5EF4-FFF2-40B4-BE49-F238E27FC236}">
                <a16:creationId xmlns:a16="http://schemas.microsoft.com/office/drawing/2014/main" id="{2E035E19-F835-4EED-8A34-DEED92F875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3224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0"/>
          <p:cNvSpPr txBox="1">
            <a:spLocks noGrp="1"/>
          </p:cNvSpPr>
          <p:nvPr>
            <p:ph type="title"/>
          </p:nvPr>
        </p:nvSpPr>
        <p:spPr>
          <a:xfrm>
            <a:off x="819150" y="9459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777"/>
              <a:t>What is suicide? </a:t>
            </a:r>
            <a:endParaRPr sz="3777"/>
          </a:p>
          <a:p>
            <a:pPr marL="0" lvl="0" indent="0" algn="l" rtl="0">
              <a:spcBef>
                <a:spcPts val="0"/>
              </a:spcBef>
              <a:spcAft>
                <a:spcPts val="0"/>
              </a:spcAft>
              <a:buNone/>
            </a:pPr>
            <a:endParaRPr/>
          </a:p>
        </p:txBody>
      </p:sp>
      <p:sp>
        <p:nvSpPr>
          <p:cNvPr id="195" name="Google Shape;195;p20"/>
          <p:cNvSpPr txBox="1">
            <a:spLocks noGrp="1"/>
          </p:cNvSpPr>
          <p:nvPr>
            <p:ph type="body" idx="1"/>
          </p:nvPr>
        </p:nvSpPr>
        <p:spPr>
          <a:xfrm>
            <a:off x="819150" y="1819050"/>
            <a:ext cx="4815600" cy="26196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AutoNum type="arabicPeriod"/>
            </a:pPr>
            <a:r>
              <a:rPr lang="en" sz="2200"/>
              <a:t>One of the leading causes of death</a:t>
            </a:r>
            <a:endParaRPr sz="2200"/>
          </a:p>
          <a:p>
            <a:pPr marL="457200" lvl="0" indent="-368300" algn="l" rtl="0">
              <a:spcBef>
                <a:spcPts val="0"/>
              </a:spcBef>
              <a:spcAft>
                <a:spcPts val="0"/>
              </a:spcAft>
              <a:buSzPts val="2200"/>
              <a:buAutoNum type="arabicPeriod"/>
            </a:pPr>
            <a:r>
              <a:rPr lang="en" sz="2200"/>
              <a:t>Serious public health problem (exacerbated by Covid)</a:t>
            </a:r>
            <a:endParaRPr sz="2200"/>
          </a:p>
          <a:p>
            <a:pPr marL="457200" lvl="0" indent="-368300" algn="l" rtl="0">
              <a:spcBef>
                <a:spcPts val="0"/>
              </a:spcBef>
              <a:spcAft>
                <a:spcPts val="0"/>
              </a:spcAft>
              <a:buSzPts val="2200"/>
              <a:buAutoNum type="arabicPeriod"/>
            </a:pPr>
            <a:r>
              <a:rPr lang="en" sz="2200"/>
              <a:t>Far reaching impact (family, community, society)</a:t>
            </a:r>
            <a:endParaRPr sz="2200"/>
          </a:p>
          <a:p>
            <a:pPr marL="457200" lvl="0" indent="-368300" algn="l" rtl="0">
              <a:spcBef>
                <a:spcPts val="0"/>
              </a:spcBef>
              <a:spcAft>
                <a:spcPts val="0"/>
              </a:spcAft>
              <a:buSzPts val="2200"/>
              <a:buAutoNum type="arabicPeriod"/>
            </a:pPr>
            <a:r>
              <a:rPr lang="en" sz="2200"/>
              <a:t>Can be prevented!</a:t>
            </a:r>
            <a:endParaRPr/>
          </a:p>
        </p:txBody>
      </p:sp>
      <p:sp>
        <p:nvSpPr>
          <p:cNvPr id="196" name="Google Shape;196;p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97" name="Google Shape;197;p20"/>
          <p:cNvPicPr preferRelativeResize="0"/>
          <p:nvPr/>
        </p:nvPicPr>
        <p:blipFill>
          <a:blip r:embed="rId5">
            <a:alphaModFix/>
          </a:blip>
          <a:stretch>
            <a:fillRect/>
          </a:stretch>
        </p:blipFill>
        <p:spPr>
          <a:xfrm>
            <a:off x="5914850" y="1991150"/>
            <a:ext cx="2319050" cy="1993225"/>
          </a:xfrm>
          <a:prstGeom prst="rect">
            <a:avLst/>
          </a:prstGeom>
          <a:noFill/>
          <a:ln>
            <a:noFill/>
          </a:ln>
        </p:spPr>
      </p:pic>
      <p:pic>
        <p:nvPicPr>
          <p:cNvPr id="4" name="Audio 3">
            <a:hlinkClick r:id="" action="ppaction://media"/>
            <a:extLst>
              <a:ext uri="{FF2B5EF4-FFF2-40B4-BE49-F238E27FC236}">
                <a16:creationId xmlns:a16="http://schemas.microsoft.com/office/drawing/2014/main" id="{35021D9B-C730-4D53-B42A-74419B9AB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4326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lnSpc>
                <a:spcPct val="85000"/>
              </a:lnSpc>
              <a:spcBef>
                <a:spcPts val="0"/>
              </a:spcBef>
              <a:spcAft>
                <a:spcPts val="0"/>
              </a:spcAft>
              <a:buClr>
                <a:srgbClr val="3F3F3F"/>
              </a:buClr>
              <a:buSzPts val="4800"/>
              <a:buFont typeface="Georgia"/>
              <a:buNone/>
            </a:pPr>
            <a:r>
              <a:rPr lang="en" sz="4400">
                <a:solidFill>
                  <a:srgbClr val="3F3F3F"/>
                </a:solidFill>
              </a:rPr>
              <a:t>Youth Suicide Facts</a:t>
            </a:r>
            <a:r>
              <a:rPr lang="en" sz="4800">
                <a:solidFill>
                  <a:srgbClr val="3F3F3F"/>
                </a:solidFill>
                <a:latin typeface="Georgia"/>
                <a:ea typeface="Georgia"/>
                <a:cs typeface="Georgia"/>
                <a:sym typeface="Georgia"/>
              </a:rPr>
              <a:t> </a:t>
            </a:r>
            <a:endParaRPr/>
          </a:p>
        </p:txBody>
      </p:sp>
      <p:sp>
        <p:nvSpPr>
          <p:cNvPr id="203" name="Google Shape;203;p21"/>
          <p:cNvSpPr txBox="1">
            <a:spLocks noGrp="1"/>
          </p:cNvSpPr>
          <p:nvPr>
            <p:ph type="body" idx="1"/>
          </p:nvPr>
        </p:nvSpPr>
        <p:spPr>
          <a:xfrm>
            <a:off x="734625" y="1800200"/>
            <a:ext cx="3511500" cy="3315900"/>
          </a:xfrm>
          <a:prstGeom prst="rect">
            <a:avLst/>
          </a:prstGeom>
        </p:spPr>
        <p:txBody>
          <a:bodyPr spcFirstLastPara="1" wrap="square" lIns="91425" tIns="91425" rIns="91425" bIns="91425" anchor="t" anchorCtr="0">
            <a:normAutofit/>
          </a:bodyPr>
          <a:lstStyle/>
          <a:p>
            <a:pPr marL="457200" lvl="0" indent="-361950" algn="l" rtl="0">
              <a:lnSpc>
                <a:spcPct val="90000"/>
              </a:lnSpc>
              <a:spcBef>
                <a:spcPts val="1400"/>
              </a:spcBef>
              <a:spcAft>
                <a:spcPts val="0"/>
              </a:spcAft>
              <a:buClr>
                <a:srgbClr val="202124"/>
              </a:buClr>
              <a:buSzPts val="2100"/>
              <a:buChar char="●"/>
            </a:pPr>
            <a:r>
              <a:rPr lang="en" sz="2100">
                <a:solidFill>
                  <a:srgbClr val="202124"/>
                </a:solidFill>
              </a:rPr>
              <a:t>Each day in our nation, more than 5,000 students in grades 7-12 attempt suicide.  </a:t>
            </a:r>
            <a:endParaRPr sz="2100">
              <a:solidFill>
                <a:srgbClr val="202124"/>
              </a:solidFill>
            </a:endParaRPr>
          </a:p>
          <a:p>
            <a:pPr marL="457200" lvl="0" indent="0" algn="l" rtl="0">
              <a:lnSpc>
                <a:spcPct val="90000"/>
              </a:lnSpc>
              <a:spcBef>
                <a:spcPts val="1400"/>
              </a:spcBef>
              <a:spcAft>
                <a:spcPts val="0"/>
              </a:spcAft>
              <a:buNone/>
            </a:pPr>
            <a:r>
              <a:rPr lang="en" sz="2100">
                <a:solidFill>
                  <a:srgbClr val="202124"/>
                </a:solidFill>
              </a:rPr>
              <a:t>  </a:t>
            </a:r>
            <a:endParaRPr sz="2100">
              <a:solidFill>
                <a:srgbClr val="202124"/>
              </a:solidFill>
            </a:endParaRPr>
          </a:p>
          <a:p>
            <a:pPr marL="457200" lvl="0" indent="-361950" algn="l" rtl="0">
              <a:lnSpc>
                <a:spcPct val="90000"/>
              </a:lnSpc>
              <a:spcBef>
                <a:spcPts val="0"/>
              </a:spcBef>
              <a:spcAft>
                <a:spcPts val="0"/>
              </a:spcAft>
              <a:buClr>
                <a:srgbClr val="202124"/>
              </a:buClr>
              <a:buSzPts val="2100"/>
              <a:buChar char="●"/>
            </a:pPr>
            <a:r>
              <a:rPr lang="en" sz="2100">
                <a:solidFill>
                  <a:srgbClr val="202124"/>
                </a:solidFill>
              </a:rPr>
              <a:t>SUICIDE is the </a:t>
            </a:r>
            <a:r>
              <a:rPr lang="en" sz="2100" b="1" i="1">
                <a:solidFill>
                  <a:srgbClr val="202124"/>
                </a:solidFill>
              </a:rPr>
              <a:t>2nd</a:t>
            </a:r>
            <a:r>
              <a:rPr lang="en" sz="2100">
                <a:solidFill>
                  <a:srgbClr val="202124"/>
                </a:solidFill>
              </a:rPr>
              <a:t> leading cause of death for youth aged 10-24; boys &amp; girls; across all ethnicities.</a:t>
            </a:r>
            <a:endParaRPr sz="2100">
              <a:solidFill>
                <a:srgbClr val="202124"/>
              </a:solidFill>
            </a:endParaRPr>
          </a:p>
          <a:p>
            <a:pPr marL="91440" lvl="0" indent="0" algn="ctr" rtl="0">
              <a:lnSpc>
                <a:spcPct val="90000"/>
              </a:lnSpc>
              <a:spcBef>
                <a:spcPts val="1400"/>
              </a:spcBef>
              <a:spcAft>
                <a:spcPts val="0"/>
              </a:spcAft>
              <a:buNone/>
            </a:pPr>
            <a:endParaRPr sz="1500">
              <a:solidFill>
                <a:srgbClr val="202124"/>
              </a:solidFill>
              <a:latin typeface="Times New Roman"/>
              <a:ea typeface="Times New Roman"/>
              <a:cs typeface="Times New Roman"/>
              <a:sym typeface="Times New Roman"/>
            </a:endParaRPr>
          </a:p>
          <a:p>
            <a:pPr marL="0" lvl="0" indent="0" algn="l" rtl="0">
              <a:spcBef>
                <a:spcPts val="0"/>
              </a:spcBef>
              <a:spcAft>
                <a:spcPts val="1200"/>
              </a:spcAft>
              <a:buNone/>
            </a:pPr>
            <a:endParaRPr/>
          </a:p>
        </p:txBody>
      </p:sp>
      <p:sp>
        <p:nvSpPr>
          <p:cNvPr id="204" name="Google Shape;204;p21"/>
          <p:cNvSpPr txBox="1">
            <a:spLocks noGrp="1"/>
          </p:cNvSpPr>
          <p:nvPr>
            <p:ph type="body" idx="2"/>
          </p:nvPr>
        </p:nvSpPr>
        <p:spPr>
          <a:xfrm>
            <a:off x="4375575" y="1800200"/>
            <a:ext cx="3830400" cy="3315900"/>
          </a:xfrm>
          <a:prstGeom prst="rect">
            <a:avLst/>
          </a:prstGeom>
        </p:spPr>
        <p:txBody>
          <a:bodyPr spcFirstLastPara="1" wrap="square" lIns="91425" tIns="91425" rIns="91425" bIns="91425" anchor="t" anchorCtr="0">
            <a:normAutofit fontScale="77500" lnSpcReduction="20000"/>
          </a:bodyPr>
          <a:lstStyle/>
          <a:p>
            <a:pPr marL="457200" lvl="0" indent="-361950" algn="l" rtl="0">
              <a:lnSpc>
                <a:spcPct val="115000"/>
              </a:lnSpc>
              <a:spcBef>
                <a:spcPts val="1200"/>
              </a:spcBef>
              <a:spcAft>
                <a:spcPts val="0"/>
              </a:spcAft>
              <a:buClr>
                <a:srgbClr val="000000"/>
              </a:buClr>
              <a:buSzPct val="100000"/>
              <a:buChar char="●"/>
            </a:pPr>
            <a:r>
              <a:rPr lang="en" sz="3000">
                <a:solidFill>
                  <a:srgbClr val="000000"/>
                </a:solidFill>
              </a:rPr>
              <a:t>1 in 6 youth in the U.S. aged 6-17 experience a mental health disorder each year.</a:t>
            </a:r>
            <a:endParaRPr sz="3000">
              <a:solidFill>
                <a:srgbClr val="000000"/>
              </a:solidFill>
            </a:endParaRPr>
          </a:p>
          <a:p>
            <a:pPr marL="457200" lvl="0" indent="0" algn="l" rtl="0">
              <a:lnSpc>
                <a:spcPct val="115000"/>
              </a:lnSpc>
              <a:spcBef>
                <a:spcPts val="1200"/>
              </a:spcBef>
              <a:spcAft>
                <a:spcPts val="0"/>
              </a:spcAft>
              <a:buNone/>
            </a:pPr>
            <a:endParaRPr sz="3000">
              <a:solidFill>
                <a:srgbClr val="000000"/>
              </a:solidFill>
            </a:endParaRPr>
          </a:p>
          <a:p>
            <a:pPr marL="457200" lvl="0" indent="-361950" algn="l" rtl="0">
              <a:lnSpc>
                <a:spcPct val="115000"/>
              </a:lnSpc>
              <a:spcBef>
                <a:spcPts val="1200"/>
              </a:spcBef>
              <a:spcAft>
                <a:spcPts val="0"/>
              </a:spcAft>
              <a:buClr>
                <a:srgbClr val="000000"/>
              </a:buClr>
              <a:buSzPct val="100000"/>
              <a:buChar char="●"/>
            </a:pPr>
            <a:r>
              <a:rPr lang="en" sz="3000">
                <a:solidFill>
                  <a:srgbClr val="000000"/>
                </a:solidFill>
              </a:rPr>
              <a:t>50% of all lifetime mental illness begins by age 14, and 75% by age 24. </a:t>
            </a:r>
            <a:endParaRPr sz="3000">
              <a:solidFill>
                <a:srgbClr val="000000"/>
              </a:solidFill>
            </a:endParaRPr>
          </a:p>
          <a:p>
            <a:pPr marL="91440" lvl="0" indent="0" algn="l" rtl="0">
              <a:lnSpc>
                <a:spcPct val="90000"/>
              </a:lnSpc>
              <a:spcBef>
                <a:spcPts val="1400"/>
              </a:spcBef>
              <a:spcAft>
                <a:spcPts val="0"/>
              </a:spcAft>
              <a:buNone/>
            </a:pPr>
            <a:endParaRPr sz="3200">
              <a:solidFill>
                <a:srgbClr val="3F3F3F"/>
              </a:solidFill>
              <a:latin typeface="Georgia"/>
              <a:ea typeface="Georgia"/>
              <a:cs typeface="Georgia"/>
              <a:sym typeface="Georgia"/>
            </a:endParaRPr>
          </a:p>
          <a:p>
            <a:pPr marL="0" lvl="0" indent="0" algn="l" rtl="0">
              <a:spcBef>
                <a:spcPts val="0"/>
              </a:spcBef>
              <a:spcAft>
                <a:spcPts val="1200"/>
              </a:spcAft>
              <a:buNone/>
            </a:pPr>
            <a:endParaRPr/>
          </a:p>
        </p:txBody>
      </p:sp>
      <p:sp>
        <p:nvSpPr>
          <p:cNvPr id="205" name="Google Shape;205;p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7</a:t>
            </a:fld>
            <a:endParaRPr sz="1000" b="0">
              <a:latin typeface="Nunito"/>
              <a:ea typeface="Nunito"/>
              <a:cs typeface="Nunito"/>
              <a:sym typeface="Nunito"/>
            </a:endParaRPr>
          </a:p>
        </p:txBody>
      </p:sp>
      <p:pic>
        <p:nvPicPr>
          <p:cNvPr id="4" name="Audio 3">
            <a:hlinkClick r:id="" action="ppaction://media"/>
            <a:extLst>
              <a:ext uri="{FF2B5EF4-FFF2-40B4-BE49-F238E27FC236}">
                <a16:creationId xmlns:a16="http://schemas.microsoft.com/office/drawing/2014/main" id="{422E85D9-7C3A-4F41-92D5-CBE358FE8D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8177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2"/>
          <p:cNvSpPr txBox="1">
            <a:spLocks noGrp="1"/>
          </p:cNvSpPr>
          <p:nvPr>
            <p:ph type="title"/>
          </p:nvPr>
        </p:nvSpPr>
        <p:spPr>
          <a:xfrm>
            <a:off x="1243500" y="779600"/>
            <a:ext cx="6426300" cy="817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2800"/>
              <a:t>Important definitions related to </a:t>
            </a:r>
            <a:endParaRPr sz="2800"/>
          </a:p>
          <a:p>
            <a:pPr marL="0" lvl="0" indent="0" algn="ctr" rtl="0">
              <a:spcBef>
                <a:spcPts val="0"/>
              </a:spcBef>
              <a:spcAft>
                <a:spcPts val="0"/>
              </a:spcAft>
              <a:buNone/>
            </a:pPr>
            <a:r>
              <a:rPr lang="en" sz="2800"/>
              <a:t>Suicide Awareness </a:t>
            </a:r>
            <a:endParaRPr sz="2800"/>
          </a:p>
        </p:txBody>
      </p:sp>
      <p:sp>
        <p:nvSpPr>
          <p:cNvPr id="211" name="Google Shape;211;p22"/>
          <p:cNvSpPr txBox="1">
            <a:spLocks noGrp="1"/>
          </p:cNvSpPr>
          <p:nvPr>
            <p:ph type="subTitle" idx="4294967295"/>
          </p:nvPr>
        </p:nvSpPr>
        <p:spPr>
          <a:xfrm>
            <a:off x="702900" y="1741175"/>
            <a:ext cx="7507500" cy="2888100"/>
          </a:xfrm>
          <a:prstGeom prst="rect">
            <a:avLst/>
          </a:prstGeom>
        </p:spPr>
        <p:txBody>
          <a:bodyPr spcFirstLastPara="1" wrap="square" lIns="91425" tIns="91425" rIns="91425" bIns="91425" anchor="t" anchorCtr="0">
            <a:normAutofit fontScale="25000" lnSpcReduction="20000"/>
          </a:bodyPr>
          <a:lstStyle/>
          <a:p>
            <a:pPr marL="457200" lvl="0" indent="-357527" algn="l" rtl="0">
              <a:lnSpc>
                <a:spcPct val="115000"/>
              </a:lnSpc>
              <a:spcBef>
                <a:spcPts val="2300"/>
              </a:spcBef>
              <a:spcAft>
                <a:spcPts val="0"/>
              </a:spcAft>
              <a:buClr>
                <a:srgbClr val="293340"/>
              </a:buClr>
              <a:buSzPct val="100000"/>
              <a:buFont typeface="Arial"/>
              <a:buChar char="●"/>
            </a:pPr>
            <a:r>
              <a:rPr lang="en" sz="6247" b="1">
                <a:solidFill>
                  <a:srgbClr val="293340"/>
                </a:solidFill>
                <a:highlight>
                  <a:srgbClr val="FFFFFF"/>
                </a:highlight>
              </a:rPr>
              <a:t>Suicide</a:t>
            </a:r>
            <a:r>
              <a:rPr lang="en" sz="6247">
                <a:solidFill>
                  <a:srgbClr val="293340"/>
                </a:solidFill>
                <a:highlight>
                  <a:srgbClr val="FFFFFF"/>
                </a:highlight>
              </a:rPr>
              <a:t> is defined as death caused by self-directed injurious behavior with intent to die as a result of the behavior.</a:t>
            </a:r>
            <a:endParaRPr sz="6247">
              <a:solidFill>
                <a:srgbClr val="293340"/>
              </a:solidFill>
              <a:highlight>
                <a:srgbClr val="FFFFFF"/>
              </a:highlight>
            </a:endParaRPr>
          </a:p>
          <a:p>
            <a:pPr marL="457200" lvl="0" indent="-357527" algn="l" rtl="0">
              <a:lnSpc>
                <a:spcPct val="115000"/>
              </a:lnSpc>
              <a:spcBef>
                <a:spcPts val="0"/>
              </a:spcBef>
              <a:spcAft>
                <a:spcPts val="0"/>
              </a:spcAft>
              <a:buClr>
                <a:srgbClr val="293340"/>
              </a:buClr>
              <a:buSzPct val="100000"/>
              <a:buFont typeface="Arial"/>
              <a:buChar char="●"/>
            </a:pPr>
            <a:r>
              <a:rPr lang="en" sz="6247">
                <a:solidFill>
                  <a:srgbClr val="293340"/>
                </a:solidFill>
                <a:highlight>
                  <a:schemeClr val="dk1"/>
                </a:highlight>
              </a:rPr>
              <a:t>A </a:t>
            </a:r>
            <a:r>
              <a:rPr lang="en" sz="6247" b="1">
                <a:solidFill>
                  <a:srgbClr val="293340"/>
                </a:solidFill>
                <a:highlight>
                  <a:schemeClr val="dk1"/>
                </a:highlight>
              </a:rPr>
              <a:t>suicide attempt </a:t>
            </a:r>
            <a:r>
              <a:rPr lang="en" sz="6247">
                <a:solidFill>
                  <a:srgbClr val="293340"/>
                </a:solidFill>
                <a:highlight>
                  <a:schemeClr val="dk1"/>
                </a:highlight>
              </a:rPr>
              <a:t>is a non-fatal, self-directed, potentially injurious behavior with intent to die as a result of the behavior. A suicide attempt might not result in injury.</a:t>
            </a:r>
            <a:endParaRPr sz="6247">
              <a:solidFill>
                <a:srgbClr val="293340"/>
              </a:solidFill>
              <a:highlight>
                <a:schemeClr val="dk1"/>
              </a:highlight>
            </a:endParaRPr>
          </a:p>
          <a:p>
            <a:pPr marL="457200" lvl="0" indent="-357527" algn="l" rtl="0">
              <a:lnSpc>
                <a:spcPct val="115000"/>
              </a:lnSpc>
              <a:spcBef>
                <a:spcPts val="0"/>
              </a:spcBef>
              <a:spcAft>
                <a:spcPts val="0"/>
              </a:spcAft>
              <a:buClr>
                <a:srgbClr val="293340"/>
              </a:buClr>
              <a:buSzPct val="100000"/>
              <a:buFont typeface="Arial"/>
              <a:buChar char="●"/>
            </a:pPr>
            <a:r>
              <a:rPr lang="en" sz="6247" b="1">
                <a:solidFill>
                  <a:srgbClr val="293340"/>
                </a:solidFill>
                <a:highlight>
                  <a:schemeClr val="dk1"/>
                </a:highlight>
              </a:rPr>
              <a:t>Suicidal ideation </a:t>
            </a:r>
            <a:r>
              <a:rPr lang="en" sz="6247">
                <a:solidFill>
                  <a:srgbClr val="293340"/>
                </a:solidFill>
                <a:highlight>
                  <a:schemeClr val="dk1"/>
                </a:highlight>
              </a:rPr>
              <a:t>refers to thinking about, considering, or planning suicide.</a:t>
            </a:r>
            <a:endParaRPr sz="6247">
              <a:solidFill>
                <a:srgbClr val="293340"/>
              </a:solidFill>
              <a:highlight>
                <a:schemeClr val="dk1"/>
              </a:highlight>
            </a:endParaRPr>
          </a:p>
          <a:p>
            <a:pPr marL="457200" lvl="0" indent="-357527" algn="l" rtl="0">
              <a:lnSpc>
                <a:spcPct val="115000"/>
              </a:lnSpc>
              <a:spcBef>
                <a:spcPts val="0"/>
              </a:spcBef>
              <a:spcAft>
                <a:spcPts val="0"/>
              </a:spcAft>
              <a:buClr>
                <a:srgbClr val="293340"/>
              </a:buClr>
              <a:buSzPct val="100000"/>
              <a:buFont typeface="Arial"/>
              <a:buChar char="●"/>
            </a:pPr>
            <a:r>
              <a:rPr lang="en" sz="6247" b="1">
                <a:solidFill>
                  <a:srgbClr val="293340"/>
                </a:solidFill>
                <a:highlight>
                  <a:schemeClr val="dk1"/>
                </a:highlight>
              </a:rPr>
              <a:t>Self-injurious behavior </a:t>
            </a:r>
            <a:r>
              <a:rPr lang="en" sz="6247">
                <a:solidFill>
                  <a:srgbClr val="202124"/>
                </a:solidFill>
                <a:highlight>
                  <a:schemeClr val="dk1"/>
                </a:highlight>
              </a:rPr>
              <a:t>is the occurrence of </a:t>
            </a:r>
            <a:r>
              <a:rPr lang="en" sz="6247" b="1">
                <a:solidFill>
                  <a:srgbClr val="202124"/>
                </a:solidFill>
                <a:highlight>
                  <a:schemeClr val="dk1"/>
                </a:highlight>
              </a:rPr>
              <a:t>behavior</a:t>
            </a:r>
            <a:r>
              <a:rPr lang="en" sz="6247">
                <a:solidFill>
                  <a:srgbClr val="202124"/>
                </a:solidFill>
                <a:highlight>
                  <a:schemeClr val="dk1"/>
                </a:highlight>
              </a:rPr>
              <a:t> that results in intentional physical injury to one's own body</a:t>
            </a:r>
            <a:endParaRPr sz="1700"/>
          </a:p>
        </p:txBody>
      </p:sp>
      <p:sp>
        <p:nvSpPr>
          <p:cNvPr id="212" name="Google Shape;212;p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8</a:t>
            </a:fld>
            <a:endParaRPr sz="1000" b="0">
              <a:latin typeface="Nunito"/>
              <a:ea typeface="Nunito"/>
              <a:cs typeface="Nunito"/>
              <a:sym typeface="Nunito"/>
            </a:endParaRPr>
          </a:p>
        </p:txBody>
      </p:sp>
      <p:pic>
        <p:nvPicPr>
          <p:cNvPr id="3" name="Audio 2">
            <a:hlinkClick r:id="" action="ppaction://media"/>
            <a:extLst>
              <a:ext uri="{FF2B5EF4-FFF2-40B4-BE49-F238E27FC236}">
                <a16:creationId xmlns:a16="http://schemas.microsoft.com/office/drawing/2014/main" id="{958329BA-844E-4DB8-9FF4-13D696309C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4417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b="0">
                <a:latin typeface="Nunito"/>
                <a:ea typeface="Nunito"/>
                <a:cs typeface="Nunito"/>
                <a:sym typeface="Nunito"/>
              </a:rPr>
              <a:t>9</a:t>
            </a:fld>
            <a:endParaRPr sz="1000" b="0">
              <a:latin typeface="Nunito"/>
              <a:ea typeface="Nunito"/>
              <a:cs typeface="Nunito"/>
              <a:sym typeface="Nunito"/>
            </a:endParaRPr>
          </a:p>
        </p:txBody>
      </p:sp>
      <p:pic>
        <p:nvPicPr>
          <p:cNvPr id="218" name="Google Shape;218;p23"/>
          <p:cNvPicPr preferRelativeResize="0"/>
          <p:nvPr/>
        </p:nvPicPr>
        <p:blipFill rotWithShape="1">
          <a:blip r:embed="rId5">
            <a:alphaModFix/>
          </a:blip>
          <a:srcRect t="24800"/>
          <a:stretch/>
        </p:blipFill>
        <p:spPr>
          <a:xfrm>
            <a:off x="3393700" y="276675"/>
            <a:ext cx="4891350" cy="4660601"/>
          </a:xfrm>
          <a:prstGeom prst="rect">
            <a:avLst/>
          </a:prstGeom>
          <a:noFill/>
          <a:ln w="19050" cap="flat" cmpd="sng">
            <a:solidFill>
              <a:schemeClr val="dk2"/>
            </a:solidFill>
            <a:prstDash val="solid"/>
            <a:round/>
            <a:headEnd type="none" w="sm" len="sm"/>
            <a:tailEnd type="none" w="sm" len="sm"/>
          </a:ln>
        </p:spPr>
      </p:pic>
      <p:sp>
        <p:nvSpPr>
          <p:cNvPr id="219" name="Google Shape;219;p23"/>
          <p:cNvSpPr txBox="1"/>
          <p:nvPr/>
        </p:nvSpPr>
        <p:spPr>
          <a:xfrm>
            <a:off x="425875" y="1853025"/>
            <a:ext cx="331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rgbClr val="BF9000"/>
                </a:solidFill>
                <a:latin typeface="Calibri"/>
                <a:ea typeface="Calibri"/>
                <a:cs typeface="Calibri"/>
                <a:sym typeface="Calibri"/>
              </a:rPr>
              <a:t>Risk Factors &amp; Protective Factors</a:t>
            </a:r>
            <a:endParaRPr sz="2900">
              <a:solidFill>
                <a:srgbClr val="BF9000"/>
              </a:solidFill>
              <a:latin typeface="Calibri"/>
              <a:ea typeface="Calibri"/>
              <a:cs typeface="Calibri"/>
              <a:sym typeface="Calibri"/>
            </a:endParaRPr>
          </a:p>
        </p:txBody>
      </p:sp>
      <p:pic>
        <p:nvPicPr>
          <p:cNvPr id="4" name="Audio 3">
            <a:hlinkClick r:id="" action="ppaction://media"/>
            <a:extLst>
              <a:ext uri="{FF2B5EF4-FFF2-40B4-BE49-F238E27FC236}">
                <a16:creationId xmlns:a16="http://schemas.microsoft.com/office/drawing/2014/main" id="{4E5D22D9-DD88-4011-B7FB-0D7782F378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7524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5"/>
</p:tagLst>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2303</Words>
  <Application>Microsoft Office PowerPoint</Application>
  <PresentationFormat>On-screen Show (16:9)</PresentationFormat>
  <Paragraphs>303</Paragraphs>
  <Slides>45</Slides>
  <Notes>45</Notes>
  <HiddenSlides>0</HiddenSlides>
  <MMClips>63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Nunito</vt:lpstr>
      <vt:lpstr>Georgia</vt:lpstr>
      <vt:lpstr>Arial</vt:lpstr>
      <vt:lpstr>Calibri</vt:lpstr>
      <vt:lpstr>Roboto</vt:lpstr>
      <vt:lpstr>Times New Roman</vt:lpstr>
      <vt:lpstr>Amatic SC</vt:lpstr>
      <vt:lpstr>Comic Sans MS</vt:lpstr>
      <vt:lpstr>Shift</vt:lpstr>
      <vt:lpstr>Facilitating Student Support: Suicide Risk Assessment and Re-Entry Meeting Training   </vt:lpstr>
      <vt:lpstr>PowerPoint Presentation</vt:lpstr>
      <vt:lpstr>PowerPoint Presentation</vt:lpstr>
      <vt:lpstr>SAUSD Board Policy </vt:lpstr>
      <vt:lpstr>Learning Objectives </vt:lpstr>
      <vt:lpstr>What is suicide?  </vt:lpstr>
      <vt:lpstr>Youth Suicide Facts </vt:lpstr>
      <vt:lpstr>Important definitions related to  Suicide Awareness </vt:lpstr>
      <vt:lpstr>PowerPoint Presentation</vt:lpstr>
      <vt:lpstr>Elementary:  Warning Signs of Suicide</vt:lpstr>
      <vt:lpstr>Adolescents: Warning Signs of Suicide</vt:lpstr>
      <vt:lpstr>                  </vt:lpstr>
      <vt:lpstr>Signs that require IMMEDIATE attention</vt:lpstr>
      <vt:lpstr>Supporting your student during disclosure of  Suicide Ideation </vt:lpstr>
      <vt:lpstr>What do I say?</vt:lpstr>
      <vt:lpstr>What not to say (avoid knee-jerk reaction to fix)</vt:lpstr>
      <vt:lpstr>True or false? </vt:lpstr>
      <vt:lpstr>Accessing SAUSD Risk Assessment &amp; Re-Entry  Forms</vt:lpstr>
      <vt:lpstr>SAUSD Protocol for Suicidal Ideation and Support</vt:lpstr>
      <vt:lpstr>PowerPoint Presentation</vt:lpstr>
      <vt:lpstr>PowerPoint Presentation</vt:lpstr>
      <vt:lpstr>              Risk Assessment Forms</vt:lpstr>
      <vt:lpstr>PowerPoint Presentation</vt:lpstr>
      <vt:lpstr>PowerPoint Presentation</vt:lpstr>
      <vt:lpstr>PowerPoint Presentation</vt:lpstr>
      <vt:lpstr>SAUSD Risk Assessment Decision Tree</vt:lpstr>
      <vt:lpstr>PowerPoint Presentation</vt:lpstr>
      <vt:lpstr>Safety Planning </vt:lpstr>
      <vt:lpstr>PowerPoint Presentation</vt:lpstr>
      <vt:lpstr>Aeries</vt:lpstr>
      <vt:lpstr>Parent/Caregiver Acknowledgement  of Suicidal Ideation </vt:lpstr>
      <vt:lpstr>PowerPoint Presentation</vt:lpstr>
      <vt:lpstr>Who Can Evaluate for Hospitalization?</vt:lpstr>
      <vt:lpstr>Helpful Considerations When Calling CAT</vt:lpstr>
      <vt:lpstr>Centralized Assessment Team (CAT)  Evaluation Process  </vt:lpstr>
      <vt:lpstr>IMPORTANT!</vt:lpstr>
      <vt:lpstr>      Mental Health Re-Entry Meetings</vt:lpstr>
      <vt:lpstr>Coordinating the Re-Entry Meeting</vt:lpstr>
      <vt:lpstr>PowerPoint Presentation</vt:lpstr>
      <vt:lpstr>PowerPoint Presentation</vt:lpstr>
      <vt:lpstr>IMPORTANT!</vt:lpstr>
      <vt:lpstr>Aeries</vt:lpstr>
      <vt:lpstr>Student care for post-hospitalization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Facilitating Student Support: Suicide Risk Assessment and Re-Entry Meeting Training</dc:title>
  <dc:creator>user</dc:creator>
  <cp:lastModifiedBy>Daniel Soto</cp:lastModifiedBy>
  <cp:revision>15</cp:revision>
  <dcterms:modified xsi:type="dcterms:W3CDTF">2023-11-28T16:36:19Z</dcterms:modified>
</cp:coreProperties>
</file>